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71"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1f8ade21059_0_6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1f8ade21059_0_6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1f8ade21059_0_7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1f8ade21059_0_7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f8ade21059_0_6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1f8ade21059_0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Currently little information is provided to researchers on the methods used to produce their data within Trusted Research Environments due to the sensitivity of the data processing. This lack of transparency results in an increased risk of undetected error propagation and leaves the resulting research difficult or impossible to evaluate for data processing quality.</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The solution: Data Provenance, which is information about entities, activities and people involved in producing a piece of data or thing, which can be used to form assessments about its quality, reliability or trustworthiness.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f31742cc84_0_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f31742cc84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Currently little information is provided to researchers on the methods used to produce their data within Trusted Research Environments due to the sensitivity of the data processing. This lack of transparency results in an increased risk of undetected error propagation and leaves the resulting research difficult or impossible to evaluate for data processing quality.</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The solution: Data Provenance, which is information about entities, activities and people involved in producing a piece of data or thing, which can be used to form assessments about its quality, reliability or trustworthiness.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f31742cc84_0_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f31742cc84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Step 1 was to map the data workflow within the Trusted Research Environment. This involved stakeholder interviews to understand how data is extracted, pseudonymised, linked, checked and released to researchers, and by whom. The two images here show the process mapping for a two-dataset linkage. The image on the left shows the simplified, high level activities, and the image on the right is the actual process mapping. Each action was mapped to the PROV-O ontology to identify the agent, activity and entity, and the properties associated with the classes.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f31742cc84_0_1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2f31742cc84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Once the translation is complete, then the generic Provenance vocabulary can be expanded to include TRE-specific vocabulary.</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2f31742cc84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2f31742cc84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solidFill>
                  <a:schemeClr val="dk1"/>
                </a:solidFill>
              </a:rPr>
              <a:t>Principle activities: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FIRST, we need to create knowledge graphs from the PROV-O TRE-specific vocabulary. Once we have the process mapped, translated and PROV-O vocabulary expanded for the specific TRE vocabulary, we can transform the vocabulary into knowledge graphs.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SECOND, we need to query the knowledge graphs. We then query the knowledge graphs and annnotate with human-readable text (for example, with labels or comments). We use a specific query language (SPARQL) for retrieving data from knowledge graphs and, most importantly, to defining </a:t>
            </a:r>
            <a:r>
              <a:rPr lang="en-GB" u="sng">
                <a:solidFill>
                  <a:schemeClr val="dk1"/>
                </a:solidFill>
              </a:rPr>
              <a:t>automated </a:t>
            </a:r>
            <a:r>
              <a:rPr lang="en-GB">
                <a:solidFill>
                  <a:schemeClr val="dk1"/>
                </a:solidFill>
              </a:rPr>
              <a:t>rules.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FINALLY, we design the interface to help users inspect the data—the interface is co-designed, tested and validated with TRE users (data analysts, researchers and governance teams). Our PIE workshop participants were also asked to comment on the information presented by TRE user roles to give their views on what could/should/should not be displayed.</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f31742cc84_0_1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2f31742cc84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Involving the public in this research was critical – after all, the data we process is their data and we wanted to ensure that any solutions we put in place met the public’s requirements for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consultation consisted of three workshops with 40 members of the public, and a survey of over 1,000 members of the public exploring views into semi-automation within Safe Haven environments, and their views on how data provenance capture can assist with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contributors and survey participants were invaluable in helping us modify the initial designs of the dashboards.</a:t>
            </a:r>
            <a:br>
              <a:rPr lang="en-GB">
                <a:solidFill>
                  <a:schemeClr val="dk1"/>
                </a:solidFill>
              </a:rPr>
            </a:br>
            <a:r>
              <a:rPr lang="en-GB">
                <a:solidFill>
                  <a:schemeClr val="dk1"/>
                </a:solidFill>
              </a:rPr>
              <a:t>First, they felt very strongly about semi-automation. They were comfortable with automating the data tracking components and some of the key checks, but were very vocal that humans should be able to inspect the data throughout the workflow to also 'check' that the workflow was producing the right information.</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Second, they helped to identify elements around how the information was visually displayed. We originally were going to visualise anything that 'passed' or was 'ok' in Green. The public rightly pointed out that this could make users 'lazy' and they would skip over inspecting the data. So we removed that. They were generally comfortable with researchers being involved in the production of the data whilst emphasising that potentially patient-identifiable information should be highlighted or minimised, so we highlighted counts of fewer than 5 in orange and counts of fewer than 10 to be highlighted in yellow to for users to inspect before showing the in-production data to researchers.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Thirdly, the public pointed out that initial prototypes didn't have a way to manually audit data in the workflow, so we introduced a 'Comments' feature that allows users to add comments about the data as it is processed, giving a robust way of documenting the provenance trace and other critical information about the data production to improve the reliability, quality and trustworthiness of the data produced, not only for researchers, but also as a way to minimise risks associated with incorrect data processing and to demonstrate a robust quality assurance mechanism for TREs.</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f31742cc84_0_1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2f31742cc84_0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Involving the public in this research was critical – after all, the data we process is their data and we wanted to ensure that any solutions we put in place met the public’s requirements for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consultation consisted of three workshops with 40 members of the public, and a survey of over 1,000 members of the public exploring views into semi-automation within Safe Haven environments, and their views on how data provenance capture can assist with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contributors and survey participants were invaluable in helping us modify the initial designs of the dashboards.</a:t>
            </a:r>
            <a:br>
              <a:rPr lang="en-GB">
                <a:solidFill>
                  <a:schemeClr val="dk1"/>
                </a:solidFill>
              </a:rPr>
            </a:br>
            <a:r>
              <a:rPr lang="en-GB">
                <a:solidFill>
                  <a:schemeClr val="dk1"/>
                </a:solidFill>
              </a:rPr>
              <a:t>First, they felt very strongly about semi-automation. They were comfortable with automating the data tracking components and some of the key checks, but were very vocal that humans should be able to inspect the data throughout the workflow to also 'check' that the workflow was producing the right information.</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Second, they helped to identify elements around how the information was visually displayed. We originally were going to visualise anything that 'passed' or was 'ok' in Green. The public rightly pointed out that this could make users 'lazy' and they would skip over inspecting the data. So we removed that. They were generally comfortable with researchers being involved in the production of the data whilst emphasising that potentially patient-identifiable information should be highlighted or minimised, so we highlighted counts of fewer than 5 in orange and counts of fewer than 10 to be highlighted in yellow to for users to inspect before showing the in-production data to researchers.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Thirdly, the public pointed out that initial prototypes didn't have a way to manually audit data in the workflow, so we introduced a 'Comments' feature that allows users to add comments about the data as it is processed, giving a robust way of documenting the provenance trace and other critical information about the data production to improve the reliability, quality and trustworthiness of the data produced, not only for researchers, but also as a way to minimise risks associated with incorrect data processing and to demonstrate a robust quality assurance mechanism for TREs.</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f31742cc84_0_1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f31742cc84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Clr>
                <a:schemeClr val="dk1"/>
              </a:buClr>
              <a:buSzPts val="1100"/>
              <a:buChar char="●"/>
            </a:pPr>
            <a:r>
              <a:rPr lang="en-GB">
                <a:solidFill>
                  <a:schemeClr val="dk1"/>
                </a:solidFill>
              </a:rPr>
              <a:t>Involving the public in this research was critical – after all, the data we process is their data and we wanted to ensure that any solutions we put in place met the public’s requirements for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consultation consisted of three workshops with 40 members of the public, and a survey of over 1,000 members of the public exploring views into semi-automation within Safe Haven environments, and their views on how data provenance capture can assist with sensitive data processing.</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Our public contributors and survey participants were invaluable in helping us modify the initial designs of the dashboards.</a:t>
            </a:r>
            <a:br>
              <a:rPr lang="en-GB">
                <a:solidFill>
                  <a:schemeClr val="dk1"/>
                </a:solidFill>
              </a:rPr>
            </a:br>
            <a:r>
              <a:rPr lang="en-GB">
                <a:solidFill>
                  <a:schemeClr val="dk1"/>
                </a:solidFill>
              </a:rPr>
              <a:t>First, they felt very strongly about semi-automation. They were comfortable with automating the data tracking components and some of the key checks, but were very vocal that humans should be able to inspect the data throughout the workflow to also 'check' that the workflow was producing the right information.</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Second, they helped to identify elements around how the information was visually displayed. We originally were going to visualise anything that 'passed' or was 'ok' in Green. The public rightly pointed out that this could make users 'lazy' and they would skip over inspecting the data. So we removed that. They were generally comfortable with researchers being involved in the production of the data whilst emphasising that potentially patient-identifiable information should be highlighted or minimised, so we highlighted counts of fewer than 5 in orange and counts of fewer than 10 to be highlighted in yellow to for users to inspect before showing the in-production data to researchers.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Thirdly, the public pointed out that initial prototypes didn't have a way to manually audit data in the workflow, so we introduced a 'Comments' feature that allows users to add comments about the data as it is processed, giving a robust way of documenting the provenance trace and other critical information about the data production to improve the reliability, quality and trustworthiness of the data produced, not only for researchers, but also as a way to minimise risks associated with incorrect data processing and to demonstrate a robust quality assurance mechanism for TREs.</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 Title slide (The Diamond)"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txBox="1">
            <a:spLocks noGrp="1"/>
          </p:cNvSpPr>
          <p:nvPr>
            <p:ph type="subTitle" idx="1"/>
          </p:nvPr>
        </p:nvSpPr>
        <p:spPr>
          <a:xfrm>
            <a:off x="164850" y="1232325"/>
            <a:ext cx="6956400" cy="17661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5000"/>
              <a:buNone/>
              <a:defRPr sz="5000" b="1">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1" name="Google Shape;11;p2"/>
          <p:cNvSpPr txBox="1">
            <a:spLocks noGrp="1"/>
          </p:cNvSpPr>
          <p:nvPr>
            <p:ph type="subTitle" idx="2"/>
          </p:nvPr>
        </p:nvSpPr>
        <p:spPr>
          <a:xfrm>
            <a:off x="164850" y="3110325"/>
            <a:ext cx="4649100" cy="5388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2"/>
              </a:buClr>
              <a:buSzPts val="2000"/>
              <a:buFont typeface="Source Sans Pro"/>
              <a:buNone/>
              <a:defRPr sz="2000">
                <a:solidFill>
                  <a:schemeClr val="lt2"/>
                </a:solidFill>
                <a:latin typeface="Source Sans Pro"/>
                <a:ea typeface="Source Sans Pro"/>
                <a:cs typeface="Source Sans Pro"/>
                <a:sym typeface="Source Sans Pro"/>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2" name="Google Shape;12;p2"/>
          <p:cNvSpPr txBox="1">
            <a:spLocks noGrp="1"/>
          </p:cNvSpPr>
          <p:nvPr>
            <p:ph type="subTitle" idx="3"/>
          </p:nvPr>
        </p:nvSpPr>
        <p:spPr>
          <a:xfrm>
            <a:off x="270000" y="4464575"/>
            <a:ext cx="2841000" cy="592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3" name="Google Shape;13;p2"/>
          <p:cNvSpPr txBox="1">
            <a:spLocks noGrp="1"/>
          </p:cNvSpPr>
          <p:nvPr>
            <p:ph type="subTitle" idx="4"/>
          </p:nvPr>
        </p:nvSpPr>
        <p:spPr>
          <a:xfrm>
            <a:off x="3168225" y="4464575"/>
            <a:ext cx="2284200" cy="592200"/>
          </a:xfrm>
          <a:prstGeom prst="rect">
            <a:avLst/>
          </a:prstGeom>
        </p:spPr>
        <p:txBody>
          <a:bodyPr spcFirstLastPara="1" wrap="square" lIns="91425" tIns="91425" rIns="91425" bIns="91425" anchor="t" anchorCtr="0">
            <a:normAutofit/>
          </a:bodyPr>
          <a:lstStyle>
            <a:lvl1pPr lvl="0">
              <a:spcBef>
                <a:spcPts val="0"/>
              </a:spcBef>
              <a:spcAft>
                <a:spcPts val="0"/>
              </a:spcAft>
              <a:buClr>
                <a:schemeClr val="dk1"/>
              </a:buClr>
              <a:buSzPts val="2000"/>
              <a:buNone/>
              <a:defRPr sz="2000">
                <a:solidFill>
                  <a:schemeClr val="dk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pic>
        <p:nvPicPr>
          <p:cNvPr id="14" name="Google Shape;14;p2" descr="The University of Sheffield logo in violet" title="The University of Sheffield logo"/>
          <p:cNvPicPr preferRelativeResize="0"/>
          <p:nvPr/>
        </p:nvPicPr>
        <p:blipFill>
          <a:blip r:embed="rId3">
            <a:alphaModFix/>
          </a:blip>
          <a:stretch>
            <a:fillRect/>
          </a:stretch>
        </p:blipFill>
        <p:spPr>
          <a:xfrm>
            <a:off x="270000" y="165275"/>
            <a:ext cx="2084951" cy="632450"/>
          </a:xfrm>
          <a:prstGeom prst="rect">
            <a:avLst/>
          </a:prstGeom>
          <a:noFill/>
          <a:ln>
            <a:noFill/>
          </a:ln>
        </p:spPr>
      </p:pic>
      <p:sp>
        <p:nvSpPr>
          <p:cNvPr id="15" name="Google Shape;15;p2"/>
          <p:cNvSpPr/>
          <p:nvPr/>
        </p:nvSpPr>
        <p:spPr>
          <a:xfrm>
            <a:off x="7288700" y="4263150"/>
            <a:ext cx="1855200" cy="815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pic>
        <p:nvPicPr>
          <p:cNvPr id="16" name="Google Shape;16;p2"/>
          <p:cNvPicPr preferRelativeResize="0"/>
          <p:nvPr/>
        </p:nvPicPr>
        <p:blipFill>
          <a:blip r:embed="rId4">
            <a:alphaModFix/>
          </a:blip>
          <a:stretch>
            <a:fillRect/>
          </a:stretch>
        </p:blipFill>
        <p:spPr>
          <a:xfrm>
            <a:off x="7411438" y="4404138"/>
            <a:ext cx="1609726" cy="533734"/>
          </a:xfrm>
          <a:prstGeom prst="rect">
            <a:avLst/>
          </a:prstGeom>
          <a:noFill/>
          <a:ln>
            <a:noFill/>
          </a:ln>
        </p:spPr>
      </p:pic>
    </p:spTree>
  </p:cSld>
  <p:clrMapOvr>
    <a:masterClrMapping/>
  </p:clrMapOvr>
  <p:extLst>
    <p:ext uri="{DCECCB84-F9BA-43D5-87BE-67443E8EF086}">
      <p15:sldGuideLst xmlns:p15="http://schemas.microsoft.com/office/powerpoint/2012/main">
        <p15:guide id="1" pos="170">
          <p15:clr>
            <a:srgbClr val="FA7B17"/>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8. Big point">
  <p:cSld name="CUSTOM_7">
    <p:spTree>
      <p:nvGrpSpPr>
        <p:cNvPr id="1" name="Shape 79"/>
        <p:cNvGrpSpPr/>
        <p:nvPr/>
      </p:nvGrpSpPr>
      <p:grpSpPr>
        <a:xfrm>
          <a:off x="0" y="0"/>
          <a:ext cx="0" cy="0"/>
          <a:chOff x="0" y="0"/>
          <a:chExt cx="0" cy="0"/>
        </a:xfrm>
      </p:grpSpPr>
      <p:sp>
        <p:nvSpPr>
          <p:cNvPr id="80" name="Google Shape;80;p11"/>
          <p:cNvSpPr txBox="1"/>
          <p:nvPr/>
        </p:nvSpPr>
        <p:spPr>
          <a:xfrm>
            <a:off x="-18450" y="0"/>
            <a:ext cx="9180900" cy="723300"/>
          </a:xfrm>
          <a:prstGeom prst="rect">
            <a:avLst/>
          </a:prstGeom>
          <a:solidFill>
            <a:srgbClr val="440099"/>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rgbClr val="FFFFFF"/>
              </a:solidFill>
              <a:latin typeface="Source Sans Pro"/>
              <a:ea typeface="Source Sans Pro"/>
              <a:cs typeface="Source Sans Pro"/>
              <a:sym typeface="Source Sans Pro"/>
            </a:endParaRPr>
          </a:p>
        </p:txBody>
      </p:sp>
      <p:sp>
        <p:nvSpPr>
          <p:cNvPr id="81" name="Google Shape;81;p11"/>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2" name="Google Shape;82;p11"/>
          <p:cNvSpPr/>
          <p:nvPr/>
        </p:nvSpPr>
        <p:spPr>
          <a:xfrm>
            <a:off x="501450" y="980500"/>
            <a:ext cx="3154500" cy="3154500"/>
          </a:xfrm>
          <a:prstGeom prst="ellipse">
            <a:avLst/>
          </a:prstGeom>
          <a:solidFill>
            <a:srgbClr val="FF96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3" name="Google Shape;83;p11"/>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84" name="Google Shape;84;p11"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85" name="Google Shape;85;p11"/>
          <p:cNvSpPr txBox="1">
            <a:spLocks noGrp="1"/>
          </p:cNvSpPr>
          <p:nvPr>
            <p:ph type="title" idx="2" hasCustomPrompt="1"/>
          </p:nvPr>
        </p:nvSpPr>
        <p:spPr>
          <a:xfrm>
            <a:off x="501450" y="1271200"/>
            <a:ext cx="31545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rgbClr val="131E29"/>
              </a:buClr>
              <a:buSzPts val="9300"/>
              <a:buNone/>
              <a:defRPr sz="9300" b="1">
                <a:solidFill>
                  <a:srgbClr val="131E29"/>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86" name="Google Shape;86;p11"/>
          <p:cNvSpPr txBox="1">
            <a:spLocks noGrp="1"/>
          </p:cNvSpPr>
          <p:nvPr>
            <p:ph type="body" idx="1"/>
          </p:nvPr>
        </p:nvSpPr>
        <p:spPr>
          <a:xfrm>
            <a:off x="4169525" y="1127700"/>
            <a:ext cx="4704600" cy="3007200"/>
          </a:xfrm>
          <a:prstGeom prst="rect">
            <a:avLst/>
          </a:prstGeom>
        </p:spPr>
        <p:txBody>
          <a:bodyPr spcFirstLastPara="1" wrap="square" lIns="91425" tIns="91425" rIns="91425" bIns="91425" anchor="t" anchorCtr="0">
            <a:normAutofit/>
          </a:bodyPr>
          <a:lstStyle>
            <a:lvl1pPr marL="457200" lvl="0" indent="-381000" algn="ctr" rtl="0">
              <a:spcBef>
                <a:spcPts val="0"/>
              </a:spcBef>
              <a:spcAft>
                <a:spcPts val="0"/>
              </a:spcAft>
              <a:buClr>
                <a:srgbClr val="2B353E"/>
              </a:buClr>
              <a:buSzPts val="2400"/>
              <a:buChar char="●"/>
              <a:defRPr>
                <a:solidFill>
                  <a:srgbClr val="2B353E"/>
                </a:solidFill>
              </a:defRPr>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rtl="0">
              <a:spcBef>
                <a:spcPts val="0"/>
              </a:spcBef>
              <a:spcAft>
                <a:spcPts val="0"/>
              </a:spcAft>
              <a:buSzPts val="2400"/>
              <a:buChar char="■"/>
              <a:defRPr/>
            </a:lvl9pPr>
          </a:lstStyle>
          <a:p>
            <a:endParaRPr/>
          </a:p>
        </p:txBody>
      </p:sp>
      <p:sp>
        <p:nvSpPr>
          <p:cNvPr id="87" name="Google Shape;87;p11"/>
          <p:cNvSpPr txBox="1"/>
          <p:nvPr/>
        </p:nvSpPr>
        <p:spPr>
          <a:xfrm>
            <a:off x="8551876" y="4791600"/>
            <a:ext cx="469200" cy="3936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sz="1000">
                <a:solidFill>
                  <a:srgbClr val="440099"/>
                </a:solidFill>
                <a:latin typeface="Source Sans Pro"/>
                <a:ea typeface="Source Sans Pro"/>
                <a:cs typeface="Source Sans Pro"/>
                <a:sym typeface="Source Sans Pro"/>
              </a:rPr>
              <a:t>‹#›</a:t>
            </a:fld>
            <a:endParaRPr sz="1000">
              <a:solidFill>
                <a:srgbClr val="440099"/>
              </a:solidFill>
              <a:latin typeface="Source Sans Pro"/>
              <a:ea typeface="Source Sans Pro"/>
              <a:cs typeface="Source Sans Pro"/>
              <a:sym typeface="Source Sans Pr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9. Big stat">
  <p:cSld name="CUSTOM_6">
    <p:spTree>
      <p:nvGrpSpPr>
        <p:cNvPr id="1" name="Shape 88"/>
        <p:cNvGrpSpPr/>
        <p:nvPr/>
      </p:nvGrpSpPr>
      <p:grpSpPr>
        <a:xfrm>
          <a:off x="0" y="0"/>
          <a:ext cx="0" cy="0"/>
          <a:chOff x="0" y="0"/>
          <a:chExt cx="0" cy="0"/>
        </a:xfrm>
      </p:grpSpPr>
      <p:sp>
        <p:nvSpPr>
          <p:cNvPr id="89" name="Google Shape;89;p12"/>
          <p:cNvSpPr/>
          <p:nvPr/>
        </p:nvSpPr>
        <p:spPr>
          <a:xfrm>
            <a:off x="2863650" y="980500"/>
            <a:ext cx="3154500" cy="3154500"/>
          </a:xfrm>
          <a:prstGeom prst="ellipse">
            <a:avLst/>
          </a:prstGeom>
          <a:solidFill>
            <a:srgbClr val="DAA8E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2"/>
          <p:cNvSpPr txBo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1200"/>
              </a:spcAft>
              <a:buNone/>
            </a:pPr>
            <a:endParaRPr sz="2400">
              <a:solidFill>
                <a:srgbClr val="131E29"/>
              </a:solidFill>
              <a:latin typeface="Source Sans Pro"/>
              <a:ea typeface="Source Sans Pro"/>
              <a:cs typeface="Source Sans Pro"/>
              <a:sym typeface="Source Sans Pro"/>
            </a:endParaRPr>
          </a:p>
        </p:txBody>
      </p:sp>
      <p:sp>
        <p:nvSpPr>
          <p:cNvPr id="91" name="Google Shape;91;p12"/>
          <p:cNvSpPr txBox="1"/>
          <p:nvPr/>
        </p:nvSpPr>
        <p:spPr>
          <a:xfrm>
            <a:off x="-18450" y="0"/>
            <a:ext cx="9180900" cy="723300"/>
          </a:xfrm>
          <a:prstGeom prst="rect">
            <a:avLst/>
          </a:prstGeom>
          <a:solidFill>
            <a:srgbClr val="440099"/>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rgbClr val="FFFFFF"/>
              </a:solidFill>
              <a:latin typeface="Source Sans Pro"/>
              <a:ea typeface="Source Sans Pro"/>
              <a:cs typeface="Source Sans Pro"/>
              <a:sym typeface="Source Sans Pro"/>
            </a:endParaRPr>
          </a:p>
        </p:txBody>
      </p:sp>
      <p:cxnSp>
        <p:nvCxnSpPr>
          <p:cNvPr id="92" name="Google Shape;92;p12"/>
          <p:cNvCxnSpPr/>
          <p:nvPr/>
        </p:nvCxnSpPr>
        <p:spPr>
          <a:xfrm>
            <a:off x="1425975" y="5029200"/>
            <a:ext cx="7125900" cy="0"/>
          </a:xfrm>
          <a:prstGeom prst="straightConnector1">
            <a:avLst/>
          </a:prstGeom>
          <a:noFill/>
          <a:ln w="9525" cap="flat" cmpd="sng">
            <a:solidFill>
              <a:srgbClr val="440099"/>
            </a:solidFill>
            <a:prstDash val="solid"/>
            <a:round/>
            <a:headEnd type="none" w="med" len="med"/>
            <a:tailEnd type="none" w="med" len="med"/>
          </a:ln>
        </p:spPr>
      </p:cxnSp>
      <p:pic>
        <p:nvPicPr>
          <p:cNvPr id="93" name="Google Shape;93;p12"/>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94" name="Google Shape;94;p12"/>
          <p:cNvSpPr txBox="1"/>
          <p:nvPr/>
        </p:nvSpPr>
        <p:spPr>
          <a:xfrm>
            <a:off x="8551876" y="4791600"/>
            <a:ext cx="469200" cy="393600"/>
          </a:xfrm>
          <a:prstGeom prst="rect">
            <a:avLst/>
          </a:prstGeom>
          <a:noFill/>
          <a:ln>
            <a:noFill/>
          </a:ln>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sz="1000">
                <a:solidFill>
                  <a:srgbClr val="440099"/>
                </a:solidFill>
                <a:latin typeface="Source Sans Pro"/>
                <a:ea typeface="Source Sans Pro"/>
                <a:cs typeface="Source Sans Pro"/>
                <a:sym typeface="Source Sans Pro"/>
              </a:rPr>
              <a:t>‹#›</a:t>
            </a:fld>
            <a:endParaRPr sz="1000">
              <a:solidFill>
                <a:srgbClr val="440099"/>
              </a:solidFill>
              <a:latin typeface="Source Sans Pro"/>
              <a:ea typeface="Source Sans Pro"/>
              <a:cs typeface="Source Sans Pro"/>
              <a:sym typeface="Source Sans Pro"/>
            </a:endParaRPr>
          </a:p>
        </p:txBody>
      </p:sp>
      <p:sp>
        <p:nvSpPr>
          <p:cNvPr id="95" name="Google Shape;95;p12"/>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6" name="Google Shape;96;p12"/>
          <p:cNvSpPr txBox="1">
            <a:spLocks noGrp="1"/>
          </p:cNvSpPr>
          <p:nvPr>
            <p:ph type="title" idx="2" hasCustomPrompt="1"/>
          </p:nvPr>
        </p:nvSpPr>
        <p:spPr>
          <a:xfrm>
            <a:off x="2863700" y="1427900"/>
            <a:ext cx="3154500" cy="1963500"/>
          </a:xfrm>
          <a:prstGeom prst="rect">
            <a:avLst/>
          </a:prstGeom>
        </p:spPr>
        <p:txBody>
          <a:bodyPr spcFirstLastPara="1" wrap="square" lIns="91425" tIns="91425" rIns="91425" bIns="91425" anchor="b" anchorCtr="0">
            <a:normAutofit/>
          </a:bodyPr>
          <a:lstStyle>
            <a:lvl1pPr lvl="0" algn="ctr" rtl="0">
              <a:spcBef>
                <a:spcPts val="0"/>
              </a:spcBef>
              <a:spcAft>
                <a:spcPts val="0"/>
              </a:spcAft>
              <a:buClr>
                <a:srgbClr val="131E29"/>
              </a:buClr>
              <a:buSzPts val="12000"/>
              <a:buNone/>
              <a:defRPr sz="12000" b="1">
                <a:solidFill>
                  <a:srgbClr val="131E29"/>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7" name="Google Shape;97;p12"/>
          <p:cNvSpPr txBox="1">
            <a:spLocks noGrp="1"/>
          </p:cNvSpPr>
          <p:nvPr>
            <p:ph type="body" idx="1"/>
          </p:nvPr>
        </p:nvSpPr>
        <p:spPr>
          <a:xfrm>
            <a:off x="274600" y="4095988"/>
            <a:ext cx="8520600" cy="467100"/>
          </a:xfrm>
          <a:prstGeom prst="rect">
            <a:avLst/>
          </a:prstGeom>
        </p:spPr>
        <p:txBody>
          <a:bodyPr spcFirstLastPara="1" wrap="square" lIns="91425" tIns="91425" rIns="91425" bIns="91425" anchor="t" anchorCtr="0">
            <a:normAutofit/>
          </a:bodyPr>
          <a:lstStyle>
            <a:lvl1pPr marL="457200" lvl="0" indent="-381000" algn="ctr" rtl="0">
              <a:spcBef>
                <a:spcPts val="0"/>
              </a:spcBef>
              <a:spcAft>
                <a:spcPts val="0"/>
              </a:spcAft>
              <a:buClr>
                <a:srgbClr val="2B353E"/>
              </a:buClr>
              <a:buSzPts val="2400"/>
              <a:buChar char="●"/>
              <a:defRPr>
                <a:solidFill>
                  <a:srgbClr val="2B353E"/>
                </a:solidFill>
              </a:defRPr>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rtl="0">
              <a:spcBef>
                <a:spcPts val="0"/>
              </a:spcBef>
              <a:spcAft>
                <a:spcPts val="0"/>
              </a:spcAft>
              <a:buSzPts val="2400"/>
              <a:buChar char="■"/>
              <a:defRPr/>
            </a:lvl9pPr>
          </a:lstStyle>
          <a:p>
            <a:endParaRPr/>
          </a:p>
        </p:txBody>
      </p:sp>
      <p:cxnSp>
        <p:nvCxnSpPr>
          <p:cNvPr id="98" name="Google Shape;98;p12"/>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99" name="Google Shape;99;p12"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6. Section header (dark)">
  <p:cSld name="BIG_NUMBER">
    <p:bg>
      <p:bgPr>
        <a:solidFill>
          <a:schemeClr val="lt2"/>
        </a:solidFill>
        <a:effectLst/>
      </p:bgPr>
    </p:bg>
    <p:spTree>
      <p:nvGrpSpPr>
        <p:cNvPr id="1" name="Shape 100"/>
        <p:cNvGrpSpPr/>
        <p:nvPr/>
      </p:nvGrpSpPr>
      <p:grpSpPr>
        <a:xfrm>
          <a:off x="0" y="0"/>
          <a:ext cx="0" cy="0"/>
          <a:chOff x="0" y="0"/>
          <a:chExt cx="0" cy="0"/>
        </a:xfrm>
      </p:grpSpPr>
      <p:sp>
        <p:nvSpPr>
          <p:cNvPr id="101" name="Google Shape;101;p13"/>
          <p:cNvSpPr txBox="1">
            <a:spLocks noGrp="1"/>
          </p:cNvSpPr>
          <p:nvPr>
            <p:ph type="subTitle" idx="1"/>
          </p:nvPr>
        </p:nvSpPr>
        <p:spPr>
          <a:xfrm>
            <a:off x="103000" y="404475"/>
            <a:ext cx="4813200" cy="32511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E1F4F8"/>
              </a:buClr>
              <a:buSzPts val="6500"/>
              <a:buNone/>
              <a:defRPr sz="6500" b="1">
                <a:solidFill>
                  <a:srgbClr val="E1F4F8"/>
                </a:solidFill>
              </a:defRPr>
            </a:lvl1pPr>
            <a:lvl2pPr lvl="1" rtl="0">
              <a:spcBef>
                <a:spcPts val="0"/>
              </a:spcBef>
              <a:spcAft>
                <a:spcPts val="0"/>
              </a:spcAft>
              <a:buClr>
                <a:schemeClr val="dk1"/>
              </a:buClr>
              <a:buSzPts val="2400"/>
              <a:buNone/>
              <a:defRPr>
                <a:solidFill>
                  <a:schemeClr val="dk1"/>
                </a:solidFill>
              </a:defRPr>
            </a:lvl2pPr>
            <a:lvl3pPr lvl="2" rtl="0">
              <a:spcBef>
                <a:spcPts val="0"/>
              </a:spcBef>
              <a:spcAft>
                <a:spcPts val="0"/>
              </a:spcAft>
              <a:buClr>
                <a:schemeClr val="dk1"/>
              </a:buClr>
              <a:buSzPts val="2400"/>
              <a:buNone/>
              <a:defRPr>
                <a:solidFill>
                  <a:schemeClr val="dk1"/>
                </a:solidFill>
              </a:defRPr>
            </a:lvl3pPr>
            <a:lvl4pPr lvl="3" rtl="0">
              <a:spcBef>
                <a:spcPts val="0"/>
              </a:spcBef>
              <a:spcAft>
                <a:spcPts val="0"/>
              </a:spcAft>
              <a:buClr>
                <a:schemeClr val="dk1"/>
              </a:buClr>
              <a:buSzPts val="2400"/>
              <a:buNone/>
              <a:defRPr>
                <a:solidFill>
                  <a:schemeClr val="dk1"/>
                </a:solidFill>
              </a:defRPr>
            </a:lvl4pPr>
            <a:lvl5pPr lvl="4" rtl="0">
              <a:spcBef>
                <a:spcPts val="0"/>
              </a:spcBef>
              <a:spcAft>
                <a:spcPts val="0"/>
              </a:spcAft>
              <a:buClr>
                <a:schemeClr val="dk1"/>
              </a:buClr>
              <a:buSzPts val="2400"/>
              <a:buNone/>
              <a:defRPr>
                <a:solidFill>
                  <a:schemeClr val="dk1"/>
                </a:solidFill>
              </a:defRPr>
            </a:lvl5pPr>
            <a:lvl6pPr lvl="5" rtl="0">
              <a:spcBef>
                <a:spcPts val="0"/>
              </a:spcBef>
              <a:spcAft>
                <a:spcPts val="0"/>
              </a:spcAft>
              <a:buClr>
                <a:schemeClr val="dk1"/>
              </a:buClr>
              <a:buSzPts val="2400"/>
              <a:buNone/>
              <a:defRPr>
                <a:solidFill>
                  <a:schemeClr val="dk1"/>
                </a:solidFill>
              </a:defRPr>
            </a:lvl6pPr>
            <a:lvl7pPr lvl="6" rtl="0">
              <a:spcBef>
                <a:spcPts val="0"/>
              </a:spcBef>
              <a:spcAft>
                <a:spcPts val="0"/>
              </a:spcAft>
              <a:buClr>
                <a:schemeClr val="dk1"/>
              </a:buClr>
              <a:buSzPts val="2400"/>
              <a:buNone/>
              <a:defRPr>
                <a:solidFill>
                  <a:schemeClr val="dk1"/>
                </a:solidFill>
              </a:defRPr>
            </a:lvl7pPr>
            <a:lvl8pPr lvl="7" rtl="0">
              <a:spcBef>
                <a:spcPts val="0"/>
              </a:spcBef>
              <a:spcAft>
                <a:spcPts val="0"/>
              </a:spcAft>
              <a:buClr>
                <a:schemeClr val="dk1"/>
              </a:buClr>
              <a:buSzPts val="2400"/>
              <a:buNone/>
              <a:defRPr>
                <a:solidFill>
                  <a:schemeClr val="dk1"/>
                </a:solidFill>
              </a:defRPr>
            </a:lvl8pPr>
            <a:lvl9pPr lvl="8" rtl="0">
              <a:spcBef>
                <a:spcPts val="0"/>
              </a:spcBef>
              <a:spcAft>
                <a:spcPts val="0"/>
              </a:spcAft>
              <a:buClr>
                <a:schemeClr val="dk1"/>
              </a:buClr>
              <a:buSzPts val="2400"/>
              <a:buNone/>
              <a:defRPr>
                <a:solidFill>
                  <a:schemeClr val="dk1"/>
                </a:solidFill>
              </a:defRPr>
            </a:lvl9pPr>
          </a:lstStyle>
          <a:p>
            <a:endParaRPr/>
          </a:p>
        </p:txBody>
      </p:sp>
      <p:sp>
        <p:nvSpPr>
          <p:cNvPr id="102" name="Google Shape;102;p13"/>
          <p:cNvSpPr txBox="1"/>
          <p:nvPr/>
        </p:nvSpPr>
        <p:spPr>
          <a:xfrm>
            <a:off x="128200" y="3981025"/>
            <a:ext cx="8686800" cy="723300"/>
          </a:xfrm>
          <a:prstGeom prst="rect">
            <a:avLst/>
          </a:prstGeom>
          <a:solidFill>
            <a:srgbClr val="A1DED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103" name="Google Shape;103;p13"/>
          <p:cNvSpPr/>
          <p:nvPr/>
        </p:nvSpPr>
        <p:spPr>
          <a:xfrm>
            <a:off x="4992450" y="119224"/>
            <a:ext cx="3735300" cy="47484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3"/>
          <p:cNvSpPr>
            <a:spLocks noGrp="1"/>
          </p:cNvSpPr>
          <p:nvPr>
            <p:ph type="pic" idx="2"/>
          </p:nvPr>
        </p:nvSpPr>
        <p:spPr>
          <a:xfrm>
            <a:off x="5139075" y="265900"/>
            <a:ext cx="3735300" cy="4748400"/>
          </a:xfrm>
          <a:prstGeom prst="rect">
            <a:avLst/>
          </a:prstGeom>
          <a:noFill/>
          <a:ln>
            <a:noFill/>
          </a:ln>
        </p:spPr>
      </p:sp>
      <p:pic>
        <p:nvPicPr>
          <p:cNvPr id="105" name="Google Shape;105;p13" descr="The University of Sheffield logo" title="The University of Sheffield logo"/>
          <p:cNvPicPr preferRelativeResize="0"/>
          <p:nvPr/>
        </p:nvPicPr>
        <p:blipFill>
          <a:blip r:embed="rId2">
            <a:alphaModFix/>
          </a:blip>
          <a:stretch>
            <a:fillRect/>
          </a:stretch>
        </p:blipFill>
        <p:spPr>
          <a:xfrm>
            <a:off x="291600" y="4125600"/>
            <a:ext cx="1441110" cy="435600"/>
          </a:xfrm>
          <a:prstGeom prst="rect">
            <a:avLst/>
          </a:prstGeom>
          <a:noFill/>
          <a:ln>
            <a:noFill/>
          </a:ln>
        </p:spPr>
      </p:pic>
      <p:sp>
        <p:nvSpPr>
          <p:cNvPr id="106" name="Google Shape;106;p13"/>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2. Text and image">
  <p:cSld name="BIG_NUMBER_1">
    <p:spTree>
      <p:nvGrpSpPr>
        <p:cNvPr id="1" name="Shape 107"/>
        <p:cNvGrpSpPr/>
        <p:nvPr/>
      </p:nvGrpSpPr>
      <p:grpSpPr>
        <a:xfrm>
          <a:off x="0" y="0"/>
          <a:ext cx="0" cy="0"/>
          <a:chOff x="0" y="0"/>
          <a:chExt cx="0" cy="0"/>
        </a:xfrm>
      </p:grpSpPr>
      <p:sp>
        <p:nvSpPr>
          <p:cNvPr id="108" name="Google Shape;108;p14"/>
          <p:cNvSpPr txBox="1">
            <a:spLocks noGrp="1"/>
          </p:cNvSpPr>
          <p:nvPr>
            <p:ph type="subTitle" idx="1"/>
          </p:nvPr>
        </p:nvSpPr>
        <p:spPr>
          <a:xfrm>
            <a:off x="152225" y="250775"/>
            <a:ext cx="4827600" cy="7578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dk1"/>
              </a:buClr>
              <a:buSzPts val="2400"/>
              <a:buNone/>
              <a:defRPr b="1">
                <a:solidFill>
                  <a:schemeClr val="dk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09" name="Google Shape;109;p14"/>
          <p:cNvSpPr/>
          <p:nvPr/>
        </p:nvSpPr>
        <p:spPr>
          <a:xfrm>
            <a:off x="141300" y="1008450"/>
            <a:ext cx="7584300" cy="36267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4"/>
          <p:cNvSpPr txBox="1">
            <a:spLocks noGrp="1"/>
          </p:cNvSpPr>
          <p:nvPr>
            <p:ph type="body" idx="2"/>
          </p:nvPr>
        </p:nvSpPr>
        <p:spPr>
          <a:xfrm>
            <a:off x="141300" y="1229225"/>
            <a:ext cx="4827600" cy="3268500"/>
          </a:xfrm>
          <a:prstGeom prst="rect">
            <a:avLst/>
          </a:prstGeom>
        </p:spPr>
        <p:txBody>
          <a:bodyPr spcFirstLastPara="1" wrap="square" lIns="91425" tIns="91425" rIns="91425" bIns="91425" anchor="t" anchorCtr="0">
            <a:normAutofit/>
          </a:bodyPr>
          <a:lstStyle>
            <a:lvl1pPr marL="457200" lvl="0" indent="-355600">
              <a:spcBef>
                <a:spcPts val="0"/>
              </a:spcBef>
              <a:spcAft>
                <a:spcPts val="0"/>
              </a:spcAft>
              <a:buSzPts val="2000"/>
              <a:buChar char="●"/>
              <a:defRPr sz="2000"/>
            </a:lvl1pPr>
            <a:lvl2pPr marL="914400" lvl="1" indent="-355600">
              <a:spcBef>
                <a:spcPts val="0"/>
              </a:spcBef>
              <a:spcAft>
                <a:spcPts val="0"/>
              </a:spcAft>
              <a:buSzPts val="2000"/>
              <a:buChar char="○"/>
              <a:defRPr sz="2000"/>
            </a:lvl2pPr>
            <a:lvl3pPr marL="1371600" lvl="2" indent="-355600">
              <a:spcBef>
                <a:spcPts val="0"/>
              </a:spcBef>
              <a:spcAft>
                <a:spcPts val="0"/>
              </a:spcAft>
              <a:buSzPts val="2000"/>
              <a:buChar char="■"/>
              <a:defRPr sz="2000"/>
            </a:lvl3pPr>
            <a:lvl4pPr marL="1828800" lvl="3" indent="-355600">
              <a:spcBef>
                <a:spcPts val="0"/>
              </a:spcBef>
              <a:spcAft>
                <a:spcPts val="0"/>
              </a:spcAft>
              <a:buSzPts val="2000"/>
              <a:buChar char="●"/>
              <a:defRPr sz="2000"/>
            </a:lvl4pPr>
            <a:lvl5pPr marL="2286000" lvl="4" indent="-355600">
              <a:spcBef>
                <a:spcPts val="0"/>
              </a:spcBef>
              <a:spcAft>
                <a:spcPts val="0"/>
              </a:spcAft>
              <a:buSzPts val="2000"/>
              <a:buChar char="○"/>
              <a:defRPr sz="2000"/>
            </a:lvl5pPr>
            <a:lvl6pPr marL="2743200" lvl="5" indent="-355600">
              <a:spcBef>
                <a:spcPts val="0"/>
              </a:spcBef>
              <a:spcAft>
                <a:spcPts val="0"/>
              </a:spcAft>
              <a:buSzPts val="2000"/>
              <a:buChar char="■"/>
              <a:defRPr sz="2000"/>
            </a:lvl6pPr>
            <a:lvl7pPr marL="3200400" lvl="6" indent="-355600">
              <a:spcBef>
                <a:spcPts val="0"/>
              </a:spcBef>
              <a:spcAft>
                <a:spcPts val="0"/>
              </a:spcAft>
              <a:buSzPts val="2000"/>
              <a:buChar char="●"/>
              <a:defRPr sz="2000"/>
            </a:lvl7pPr>
            <a:lvl8pPr marL="3657600" lvl="7" indent="-355600">
              <a:spcBef>
                <a:spcPts val="0"/>
              </a:spcBef>
              <a:spcAft>
                <a:spcPts val="0"/>
              </a:spcAft>
              <a:buSzPts val="2000"/>
              <a:buChar char="○"/>
              <a:defRPr sz="2000"/>
            </a:lvl8pPr>
            <a:lvl9pPr marL="4114800" lvl="8" indent="-355600">
              <a:spcBef>
                <a:spcPts val="0"/>
              </a:spcBef>
              <a:spcAft>
                <a:spcPts val="0"/>
              </a:spcAft>
              <a:buSzPts val="2000"/>
              <a:buChar char="■"/>
              <a:defRPr sz="2000"/>
            </a:lvl9pPr>
          </a:lstStyle>
          <a:p>
            <a:endParaRPr/>
          </a:p>
        </p:txBody>
      </p:sp>
      <p:sp>
        <p:nvSpPr>
          <p:cNvPr id="111" name="Google Shape;111;p14"/>
          <p:cNvSpPr/>
          <p:nvPr/>
        </p:nvSpPr>
        <p:spPr>
          <a:xfrm>
            <a:off x="141300" y="246150"/>
            <a:ext cx="5156400" cy="762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4"/>
          <p:cNvSpPr>
            <a:spLocks noGrp="1"/>
          </p:cNvSpPr>
          <p:nvPr>
            <p:ph type="pic" idx="3"/>
          </p:nvPr>
        </p:nvSpPr>
        <p:spPr>
          <a:xfrm>
            <a:off x="4978700" y="89275"/>
            <a:ext cx="4072200" cy="4971900"/>
          </a:xfrm>
          <a:prstGeom prst="rect">
            <a:avLst/>
          </a:prstGeom>
          <a:noFill/>
          <a:ln>
            <a:noFill/>
          </a:ln>
        </p:spPr>
      </p:sp>
      <p:sp>
        <p:nvSpPr>
          <p:cNvPr id="113" name="Google Shape;113;p14"/>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7. Section header horizontal (dark)" type="blank">
  <p:cSld name="BLANK">
    <p:bg>
      <p:bgPr>
        <a:solidFill>
          <a:schemeClr val="lt2"/>
        </a:solidFill>
        <a:effectLst/>
      </p:bgPr>
    </p:bg>
    <p:spTree>
      <p:nvGrpSpPr>
        <p:cNvPr id="1" name="Shape 114"/>
        <p:cNvGrpSpPr/>
        <p:nvPr/>
      </p:nvGrpSpPr>
      <p:grpSpPr>
        <a:xfrm>
          <a:off x="0" y="0"/>
          <a:ext cx="0" cy="0"/>
          <a:chOff x="0" y="0"/>
          <a:chExt cx="0" cy="0"/>
        </a:xfrm>
      </p:grpSpPr>
      <p:sp>
        <p:nvSpPr>
          <p:cNvPr id="115" name="Google Shape;115;p15"/>
          <p:cNvSpPr txBox="1">
            <a:spLocks noGrp="1"/>
          </p:cNvSpPr>
          <p:nvPr>
            <p:ph type="subTitle" idx="1"/>
          </p:nvPr>
        </p:nvSpPr>
        <p:spPr>
          <a:xfrm>
            <a:off x="103000" y="1003425"/>
            <a:ext cx="3468900" cy="3491700"/>
          </a:xfrm>
          <a:prstGeom prst="rect">
            <a:avLst/>
          </a:prstGeom>
        </p:spPr>
        <p:txBody>
          <a:bodyPr spcFirstLastPara="1" wrap="square" lIns="91425" tIns="91425" rIns="91425" bIns="91425" anchor="ctr" anchorCtr="0">
            <a:normAutofit/>
          </a:bodyPr>
          <a:lstStyle>
            <a:lvl1pPr lvl="0" rtl="0">
              <a:spcBef>
                <a:spcPts val="0"/>
              </a:spcBef>
              <a:spcAft>
                <a:spcPts val="0"/>
              </a:spcAft>
              <a:buClr>
                <a:srgbClr val="E1F4F8"/>
              </a:buClr>
              <a:buSzPts val="6500"/>
              <a:buNone/>
              <a:defRPr sz="6500" b="1">
                <a:solidFill>
                  <a:srgbClr val="E1F4F8"/>
                </a:solidFill>
              </a:defRPr>
            </a:lvl1pPr>
            <a:lvl2pPr lvl="1" rtl="0">
              <a:spcBef>
                <a:spcPts val="0"/>
              </a:spcBef>
              <a:spcAft>
                <a:spcPts val="0"/>
              </a:spcAft>
              <a:buClr>
                <a:srgbClr val="E1F4F8"/>
              </a:buClr>
              <a:buSzPts val="2400"/>
              <a:buNone/>
              <a:defRPr>
                <a:solidFill>
                  <a:srgbClr val="E1F4F8"/>
                </a:solidFill>
              </a:defRPr>
            </a:lvl2pPr>
            <a:lvl3pPr lvl="2" rtl="0">
              <a:spcBef>
                <a:spcPts val="0"/>
              </a:spcBef>
              <a:spcAft>
                <a:spcPts val="0"/>
              </a:spcAft>
              <a:buClr>
                <a:srgbClr val="E1F4F8"/>
              </a:buClr>
              <a:buSzPts val="2400"/>
              <a:buNone/>
              <a:defRPr>
                <a:solidFill>
                  <a:srgbClr val="E1F4F8"/>
                </a:solidFill>
              </a:defRPr>
            </a:lvl3pPr>
            <a:lvl4pPr lvl="3" rtl="0">
              <a:spcBef>
                <a:spcPts val="0"/>
              </a:spcBef>
              <a:spcAft>
                <a:spcPts val="0"/>
              </a:spcAft>
              <a:buClr>
                <a:srgbClr val="E1F4F8"/>
              </a:buClr>
              <a:buSzPts val="2400"/>
              <a:buNone/>
              <a:defRPr>
                <a:solidFill>
                  <a:srgbClr val="E1F4F8"/>
                </a:solidFill>
              </a:defRPr>
            </a:lvl4pPr>
            <a:lvl5pPr lvl="4" rtl="0">
              <a:spcBef>
                <a:spcPts val="0"/>
              </a:spcBef>
              <a:spcAft>
                <a:spcPts val="0"/>
              </a:spcAft>
              <a:buClr>
                <a:srgbClr val="E1F4F8"/>
              </a:buClr>
              <a:buSzPts val="2400"/>
              <a:buNone/>
              <a:defRPr>
                <a:solidFill>
                  <a:srgbClr val="E1F4F8"/>
                </a:solidFill>
              </a:defRPr>
            </a:lvl5pPr>
            <a:lvl6pPr lvl="5" rtl="0">
              <a:spcBef>
                <a:spcPts val="0"/>
              </a:spcBef>
              <a:spcAft>
                <a:spcPts val="0"/>
              </a:spcAft>
              <a:buClr>
                <a:srgbClr val="E1F4F8"/>
              </a:buClr>
              <a:buSzPts val="2400"/>
              <a:buNone/>
              <a:defRPr>
                <a:solidFill>
                  <a:srgbClr val="E1F4F8"/>
                </a:solidFill>
              </a:defRPr>
            </a:lvl6pPr>
            <a:lvl7pPr lvl="6" rtl="0">
              <a:spcBef>
                <a:spcPts val="0"/>
              </a:spcBef>
              <a:spcAft>
                <a:spcPts val="0"/>
              </a:spcAft>
              <a:buClr>
                <a:srgbClr val="E1F4F8"/>
              </a:buClr>
              <a:buSzPts val="2400"/>
              <a:buNone/>
              <a:defRPr>
                <a:solidFill>
                  <a:srgbClr val="E1F4F8"/>
                </a:solidFill>
              </a:defRPr>
            </a:lvl7pPr>
            <a:lvl8pPr lvl="7" rtl="0">
              <a:spcBef>
                <a:spcPts val="0"/>
              </a:spcBef>
              <a:spcAft>
                <a:spcPts val="0"/>
              </a:spcAft>
              <a:buClr>
                <a:srgbClr val="E1F4F8"/>
              </a:buClr>
              <a:buSzPts val="2400"/>
              <a:buNone/>
              <a:defRPr>
                <a:solidFill>
                  <a:srgbClr val="E1F4F8"/>
                </a:solidFill>
              </a:defRPr>
            </a:lvl8pPr>
            <a:lvl9pPr lvl="8" rtl="0">
              <a:spcBef>
                <a:spcPts val="0"/>
              </a:spcBef>
              <a:spcAft>
                <a:spcPts val="0"/>
              </a:spcAft>
              <a:buClr>
                <a:srgbClr val="E1F4F8"/>
              </a:buClr>
              <a:buSzPts val="2400"/>
              <a:buNone/>
              <a:defRPr>
                <a:solidFill>
                  <a:srgbClr val="E1F4F8"/>
                </a:solidFill>
              </a:defRPr>
            </a:lvl9pPr>
          </a:lstStyle>
          <a:p>
            <a:endParaRPr/>
          </a:p>
        </p:txBody>
      </p:sp>
      <p:sp>
        <p:nvSpPr>
          <p:cNvPr id="116" name="Google Shape;116;p15"/>
          <p:cNvSpPr txBox="1"/>
          <p:nvPr/>
        </p:nvSpPr>
        <p:spPr>
          <a:xfrm>
            <a:off x="0" y="144000"/>
            <a:ext cx="1845300" cy="723600"/>
          </a:xfrm>
          <a:prstGeom prst="rect">
            <a:avLst/>
          </a:prstGeom>
          <a:solidFill>
            <a:srgbClr val="A1DED2"/>
          </a:solid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pic>
        <p:nvPicPr>
          <p:cNvPr id="117" name="Google Shape;117;p15" descr="The University of Sheffield logo" title="The University of Sheffield logo"/>
          <p:cNvPicPr preferRelativeResize="0"/>
          <p:nvPr/>
        </p:nvPicPr>
        <p:blipFill>
          <a:blip r:embed="rId2">
            <a:alphaModFix/>
          </a:blip>
          <a:stretch>
            <a:fillRect/>
          </a:stretch>
        </p:blipFill>
        <p:spPr>
          <a:xfrm>
            <a:off x="163400" y="288575"/>
            <a:ext cx="1441110" cy="435600"/>
          </a:xfrm>
          <a:prstGeom prst="rect">
            <a:avLst/>
          </a:prstGeom>
          <a:noFill/>
          <a:ln>
            <a:noFill/>
          </a:ln>
        </p:spPr>
      </p:pic>
      <p:sp>
        <p:nvSpPr>
          <p:cNvPr id="118" name="Google Shape;118;p15"/>
          <p:cNvSpPr/>
          <p:nvPr/>
        </p:nvSpPr>
        <p:spPr>
          <a:xfrm>
            <a:off x="3667211" y="761207"/>
            <a:ext cx="5105100" cy="34239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5"/>
          <p:cNvSpPr>
            <a:spLocks noGrp="1"/>
          </p:cNvSpPr>
          <p:nvPr>
            <p:ph type="pic" idx="2"/>
          </p:nvPr>
        </p:nvSpPr>
        <p:spPr>
          <a:xfrm>
            <a:off x="3832213" y="942300"/>
            <a:ext cx="5105100" cy="3423900"/>
          </a:xfrm>
          <a:prstGeom prst="rect">
            <a:avLst/>
          </a:prstGeom>
          <a:noFill/>
          <a:ln>
            <a:noFill/>
          </a:ln>
        </p:spPr>
      </p:sp>
      <p:sp>
        <p:nvSpPr>
          <p:cNvPr id="120" name="Google Shape;120;p15"/>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dk1"/>
                </a:solidFill>
              </a:defRPr>
            </a:lvl1pPr>
            <a:lvl2pPr lvl="1" rtl="0">
              <a:buNone/>
              <a:defRPr>
                <a:solidFill>
                  <a:schemeClr val="dk1"/>
                </a:solidFill>
              </a:defRPr>
            </a:lvl2pPr>
            <a:lvl3pPr lvl="2" rtl="0">
              <a:buNone/>
              <a:defRPr>
                <a:solidFill>
                  <a:schemeClr val="dk1"/>
                </a:solidFill>
              </a:defRPr>
            </a:lvl3pPr>
            <a:lvl4pPr lvl="3" rtl="0">
              <a:buNone/>
              <a:defRPr>
                <a:solidFill>
                  <a:schemeClr val="dk1"/>
                </a:solidFill>
              </a:defRPr>
            </a:lvl4pPr>
            <a:lvl5pPr lvl="4" rtl="0">
              <a:buNone/>
              <a:defRPr>
                <a:solidFill>
                  <a:schemeClr val="dk1"/>
                </a:solidFill>
              </a:defRPr>
            </a:lvl5pPr>
            <a:lvl6pPr lvl="5" rtl="0">
              <a:buNone/>
              <a:defRPr>
                <a:solidFill>
                  <a:schemeClr val="dk1"/>
                </a:solidFill>
              </a:defRPr>
            </a:lvl6pPr>
            <a:lvl7pPr lvl="6" rtl="0">
              <a:buNone/>
              <a:defRPr>
                <a:solidFill>
                  <a:schemeClr val="dk1"/>
                </a:solidFill>
              </a:defRPr>
            </a:lvl7pPr>
            <a:lvl8pPr lvl="7" rtl="0">
              <a:buNone/>
              <a:defRPr>
                <a:solidFill>
                  <a:schemeClr val="dk1"/>
                </a:solidFill>
              </a:defRPr>
            </a:lvl8pPr>
            <a:lvl9pPr lvl="8" rtl="0">
              <a:buNone/>
              <a:defRPr>
                <a:solidFill>
                  <a:schemeClr val="dk1"/>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2. Blank">
  <p:cSld name="BLANK_1">
    <p:spTree>
      <p:nvGrpSpPr>
        <p:cNvPr id="1" name="Shape 121"/>
        <p:cNvGrpSpPr/>
        <p:nvPr/>
      </p:nvGrpSpPr>
      <p:grpSpPr>
        <a:xfrm>
          <a:off x="0" y="0"/>
          <a:ext cx="0" cy="0"/>
          <a:chOff x="0" y="0"/>
          <a:chExt cx="0" cy="0"/>
        </a:xfrm>
      </p:grpSpPr>
      <p:sp>
        <p:nvSpPr>
          <p:cNvPr id="122" name="Google Shape;122;p16"/>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1. Title and body">
  <p:cSld name="CUSTOM_2">
    <p:spTree>
      <p:nvGrpSpPr>
        <p:cNvPr id="1" name="Shape 123"/>
        <p:cNvGrpSpPr/>
        <p:nvPr/>
      </p:nvGrpSpPr>
      <p:grpSpPr>
        <a:xfrm>
          <a:off x="0" y="0"/>
          <a:ext cx="0" cy="0"/>
          <a:chOff x="0" y="0"/>
          <a:chExt cx="0" cy="0"/>
        </a:xfrm>
      </p:grpSpPr>
      <p:sp>
        <p:nvSpPr>
          <p:cNvPr id="124" name="Google Shape;124;p17"/>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125" name="Google Shape;125;p17"/>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26" name="Google Shape;126;p17"/>
          <p:cNvSpPr txBox="1">
            <a:spLocks noGrp="1"/>
          </p:cNvSpPr>
          <p:nvPr>
            <p:ph type="body" idx="1"/>
          </p:nvPr>
        </p:nvSpPr>
        <p:spPr>
          <a:xfrm>
            <a:off x="128275" y="863550"/>
            <a:ext cx="8892900" cy="36249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cxnSp>
        <p:nvCxnSpPr>
          <p:cNvPr id="127" name="Google Shape;127;p17"/>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128" name="Google Shape;128;p17"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129" name="Google Shape;129;p17"/>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23. Final slide">
  <p:cSld name="CUSTOM_2_2_1">
    <p:spTree>
      <p:nvGrpSpPr>
        <p:cNvPr id="1" name="Shape 130"/>
        <p:cNvGrpSpPr/>
        <p:nvPr/>
      </p:nvGrpSpPr>
      <p:grpSpPr>
        <a:xfrm>
          <a:off x="0" y="0"/>
          <a:ext cx="0" cy="0"/>
          <a:chOff x="0" y="0"/>
          <a:chExt cx="0" cy="0"/>
        </a:xfrm>
      </p:grpSpPr>
      <p:pic>
        <p:nvPicPr>
          <p:cNvPr id="131" name="Google Shape;131;p18"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132" name="Google Shape;132;p18"/>
          <p:cNvSpPr/>
          <p:nvPr/>
        </p:nvSpPr>
        <p:spPr>
          <a:xfrm>
            <a:off x="361800" y="303925"/>
            <a:ext cx="8016900" cy="39147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8"/>
          <p:cNvSpPr/>
          <p:nvPr/>
        </p:nvSpPr>
        <p:spPr>
          <a:xfrm>
            <a:off x="534929" y="513475"/>
            <a:ext cx="8016900" cy="39147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8"/>
          <p:cNvSpPr txBox="1">
            <a:spLocks noGrp="1"/>
          </p:cNvSpPr>
          <p:nvPr>
            <p:ph type="title"/>
          </p:nvPr>
        </p:nvSpPr>
        <p:spPr>
          <a:xfrm>
            <a:off x="742950" y="1095375"/>
            <a:ext cx="4657800" cy="21336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6000"/>
              <a:buNone/>
              <a:defRPr sz="6000" b="1">
                <a:solidFill>
                  <a:schemeClr val="lt2"/>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5" name="Google Shape;135;p18"/>
          <p:cNvSpPr txBox="1">
            <a:spLocks noGrp="1"/>
          </p:cNvSpPr>
          <p:nvPr>
            <p:ph type="subTitle" idx="1"/>
          </p:nvPr>
        </p:nvSpPr>
        <p:spPr>
          <a:xfrm>
            <a:off x="742950" y="3343275"/>
            <a:ext cx="7416000" cy="5904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2400"/>
              <a:buNone/>
              <a:defRPr>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cxnSp>
        <p:nvCxnSpPr>
          <p:cNvPr id="136" name="Google Shape;136;p18"/>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sp>
        <p:nvSpPr>
          <p:cNvPr id="137" name="Google Shape;137;p18"/>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4. Full image + text (right aligned)">
  <p:cSld name="CUSTOM_3">
    <p:spTree>
      <p:nvGrpSpPr>
        <p:cNvPr id="1" name="Shape 138"/>
        <p:cNvGrpSpPr/>
        <p:nvPr/>
      </p:nvGrpSpPr>
      <p:grpSpPr>
        <a:xfrm>
          <a:off x="0" y="0"/>
          <a:ext cx="0" cy="0"/>
          <a:chOff x="0" y="0"/>
          <a:chExt cx="0" cy="0"/>
        </a:xfrm>
      </p:grpSpPr>
      <p:sp>
        <p:nvSpPr>
          <p:cNvPr id="139" name="Google Shape;139;p19"/>
          <p:cNvSpPr>
            <a:spLocks noGrp="1"/>
          </p:cNvSpPr>
          <p:nvPr>
            <p:ph type="pic" idx="2"/>
          </p:nvPr>
        </p:nvSpPr>
        <p:spPr>
          <a:xfrm>
            <a:off x="0" y="-6875"/>
            <a:ext cx="9144000" cy="5143500"/>
          </a:xfrm>
          <a:prstGeom prst="rect">
            <a:avLst/>
          </a:prstGeom>
          <a:noFill/>
          <a:ln>
            <a:noFill/>
          </a:ln>
        </p:spPr>
      </p:sp>
      <p:sp>
        <p:nvSpPr>
          <p:cNvPr id="140" name="Google Shape;140;p19"/>
          <p:cNvSpPr txBox="1">
            <a:spLocks noGrp="1"/>
          </p:cNvSpPr>
          <p:nvPr>
            <p:ph type="subTitle" idx="1"/>
          </p:nvPr>
        </p:nvSpPr>
        <p:spPr>
          <a:xfrm>
            <a:off x="5287700" y="234150"/>
            <a:ext cx="3901500" cy="425100"/>
          </a:xfrm>
          <a:prstGeom prst="rect">
            <a:avLst/>
          </a:prstGeom>
          <a:solidFill>
            <a:schemeClr val="lt2"/>
          </a:solidFill>
        </p:spPr>
        <p:txBody>
          <a:bodyPr spcFirstLastPara="1" wrap="square" lIns="91425" tIns="91425" rIns="91425" bIns="91425" anchor="t" anchorCtr="0">
            <a:normAutofit/>
          </a:bodyPr>
          <a:lstStyle>
            <a:lvl1pPr lvl="0">
              <a:spcBef>
                <a:spcPts val="0"/>
              </a:spcBef>
              <a:spcAft>
                <a:spcPts val="0"/>
              </a:spcAft>
              <a:buClr>
                <a:schemeClr val="dk1"/>
              </a:buClr>
              <a:buSzPts val="2400"/>
              <a:buNone/>
              <a:defRPr b="1">
                <a:solidFill>
                  <a:schemeClr val="dk1"/>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41" name="Google Shape;141;p19"/>
          <p:cNvSpPr txBox="1">
            <a:spLocks noGrp="1"/>
          </p:cNvSpPr>
          <p:nvPr>
            <p:ph type="body" idx="3"/>
          </p:nvPr>
        </p:nvSpPr>
        <p:spPr>
          <a:xfrm>
            <a:off x="5287700" y="659250"/>
            <a:ext cx="3863100" cy="1744200"/>
          </a:xfrm>
          <a:prstGeom prst="rect">
            <a:avLst/>
          </a:prstGeom>
          <a:solidFill>
            <a:schemeClr val="accent1"/>
          </a:solidFill>
        </p:spPr>
        <p:txBody>
          <a:bodyPr spcFirstLastPara="1" wrap="square" lIns="91425" tIns="91425" rIns="91425" bIns="91425" anchor="t" anchorCtr="0">
            <a:normAutofit/>
          </a:bodyPr>
          <a:lstStyle>
            <a:lvl1pPr marL="457200" lvl="0" indent="-342900">
              <a:spcBef>
                <a:spcPts val="0"/>
              </a:spcBef>
              <a:spcAft>
                <a:spcPts val="0"/>
              </a:spcAft>
              <a:buSzPts val="1800"/>
              <a:buChar char="●"/>
              <a:defRPr sz="1800" b="1"/>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142" name="Google Shape;142;p19"/>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5. Full image + text (left aligned) ">
  <p:cSld name="CUSTOM_3_1">
    <p:spTree>
      <p:nvGrpSpPr>
        <p:cNvPr id="1" name="Shape 143"/>
        <p:cNvGrpSpPr/>
        <p:nvPr/>
      </p:nvGrpSpPr>
      <p:grpSpPr>
        <a:xfrm>
          <a:off x="0" y="0"/>
          <a:ext cx="0" cy="0"/>
          <a:chOff x="0" y="0"/>
          <a:chExt cx="0" cy="0"/>
        </a:xfrm>
      </p:grpSpPr>
      <p:sp>
        <p:nvSpPr>
          <p:cNvPr id="144" name="Google Shape;144;p20"/>
          <p:cNvSpPr>
            <a:spLocks noGrp="1"/>
          </p:cNvSpPr>
          <p:nvPr>
            <p:ph type="pic" idx="2"/>
          </p:nvPr>
        </p:nvSpPr>
        <p:spPr>
          <a:xfrm>
            <a:off x="0" y="-6875"/>
            <a:ext cx="9144000" cy="5143500"/>
          </a:xfrm>
          <a:prstGeom prst="rect">
            <a:avLst/>
          </a:prstGeom>
          <a:noFill/>
          <a:ln>
            <a:noFill/>
          </a:ln>
        </p:spPr>
      </p:sp>
      <p:sp>
        <p:nvSpPr>
          <p:cNvPr id="145" name="Google Shape;145;p20"/>
          <p:cNvSpPr txBox="1">
            <a:spLocks noGrp="1"/>
          </p:cNvSpPr>
          <p:nvPr>
            <p:ph type="subTitle" idx="1"/>
          </p:nvPr>
        </p:nvSpPr>
        <p:spPr>
          <a:xfrm>
            <a:off x="0" y="227275"/>
            <a:ext cx="3863100" cy="425100"/>
          </a:xfrm>
          <a:prstGeom prst="rect">
            <a:avLst/>
          </a:prstGeom>
          <a:solidFill>
            <a:schemeClr val="lt2"/>
          </a:solidFill>
        </p:spPr>
        <p:txBody>
          <a:bodyPr spcFirstLastPara="1" wrap="square" lIns="91425" tIns="91425" rIns="91425" bIns="91425" anchor="t" anchorCtr="0">
            <a:normAutofit/>
          </a:bodyPr>
          <a:lstStyle>
            <a:lvl1pPr lvl="0" rtl="0">
              <a:spcBef>
                <a:spcPts val="0"/>
              </a:spcBef>
              <a:spcAft>
                <a:spcPts val="0"/>
              </a:spcAft>
              <a:buClr>
                <a:schemeClr val="dk1"/>
              </a:buClr>
              <a:buSzPts val="2400"/>
              <a:buNone/>
              <a:defRPr b="1">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46" name="Google Shape;146;p20"/>
          <p:cNvSpPr txBox="1">
            <a:spLocks noGrp="1"/>
          </p:cNvSpPr>
          <p:nvPr>
            <p:ph type="body" idx="3"/>
          </p:nvPr>
        </p:nvSpPr>
        <p:spPr>
          <a:xfrm>
            <a:off x="0" y="652375"/>
            <a:ext cx="3863100" cy="1744200"/>
          </a:xfrm>
          <a:prstGeom prst="rect">
            <a:avLst/>
          </a:prstGeom>
          <a:solidFill>
            <a:schemeClr val="accent1"/>
          </a:solidFill>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sz="1800" b="1"/>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147" name="Google Shape;147;p20"/>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 Title slide (Firth Court)" type="secHead">
  <p:cSld name="SECTION_HEADER">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3"/>
          <p:cNvSpPr txBox="1">
            <a:spLocks noGrp="1"/>
          </p:cNvSpPr>
          <p:nvPr>
            <p:ph type="subTitle" idx="1"/>
          </p:nvPr>
        </p:nvSpPr>
        <p:spPr>
          <a:xfrm>
            <a:off x="164850" y="1232325"/>
            <a:ext cx="5587500" cy="17661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5000"/>
              <a:buNone/>
              <a:defRPr sz="5000" b="1">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9" name="Google Shape;19;p3"/>
          <p:cNvSpPr txBox="1">
            <a:spLocks noGrp="1"/>
          </p:cNvSpPr>
          <p:nvPr>
            <p:ph type="subTitle" idx="2"/>
          </p:nvPr>
        </p:nvSpPr>
        <p:spPr>
          <a:xfrm>
            <a:off x="164850" y="3110325"/>
            <a:ext cx="4649100" cy="5388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2000"/>
              <a:buFont typeface="Source Sans Pro"/>
              <a:buNone/>
              <a:defRPr sz="2000">
                <a:solidFill>
                  <a:schemeClr val="lt2"/>
                </a:solidFill>
                <a:latin typeface="Source Sans Pro"/>
                <a:ea typeface="Source Sans Pro"/>
                <a:cs typeface="Source Sans Pro"/>
                <a:sym typeface="Source Sans Pro"/>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20" name="Google Shape;20;p3"/>
          <p:cNvSpPr txBox="1">
            <a:spLocks noGrp="1"/>
          </p:cNvSpPr>
          <p:nvPr>
            <p:ph type="subTitle" idx="3"/>
          </p:nvPr>
        </p:nvSpPr>
        <p:spPr>
          <a:xfrm>
            <a:off x="270000" y="4464575"/>
            <a:ext cx="2840700" cy="592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pic>
        <p:nvPicPr>
          <p:cNvPr id="21" name="Google Shape;21;p3" descr="The University of Sheffield logo in violet" title="The University of Sheffield logo"/>
          <p:cNvPicPr preferRelativeResize="0"/>
          <p:nvPr/>
        </p:nvPicPr>
        <p:blipFill>
          <a:blip r:embed="rId3">
            <a:alphaModFix/>
          </a:blip>
          <a:stretch>
            <a:fillRect/>
          </a:stretch>
        </p:blipFill>
        <p:spPr>
          <a:xfrm>
            <a:off x="270000" y="165275"/>
            <a:ext cx="2084951" cy="632450"/>
          </a:xfrm>
          <a:prstGeom prst="rect">
            <a:avLst/>
          </a:prstGeom>
          <a:noFill/>
          <a:ln>
            <a:noFill/>
          </a:ln>
        </p:spPr>
      </p:pic>
      <p:sp>
        <p:nvSpPr>
          <p:cNvPr id="22" name="Google Shape;22;p3"/>
          <p:cNvSpPr txBox="1">
            <a:spLocks noGrp="1"/>
          </p:cNvSpPr>
          <p:nvPr>
            <p:ph type="subTitle" idx="4"/>
          </p:nvPr>
        </p:nvSpPr>
        <p:spPr>
          <a:xfrm>
            <a:off x="3168225" y="4464575"/>
            <a:ext cx="1497600" cy="592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23" name="Google Shape;23;p3"/>
          <p:cNvSpPr/>
          <p:nvPr/>
        </p:nvSpPr>
        <p:spPr>
          <a:xfrm>
            <a:off x="7288700" y="4263150"/>
            <a:ext cx="1855200" cy="815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pic>
        <p:nvPicPr>
          <p:cNvPr id="24" name="Google Shape;24;p3"/>
          <p:cNvPicPr preferRelativeResize="0"/>
          <p:nvPr/>
        </p:nvPicPr>
        <p:blipFill>
          <a:blip r:embed="rId4">
            <a:alphaModFix/>
          </a:blip>
          <a:stretch>
            <a:fillRect/>
          </a:stretch>
        </p:blipFill>
        <p:spPr>
          <a:xfrm>
            <a:off x="7411438" y="4404138"/>
            <a:ext cx="1609726" cy="533734"/>
          </a:xfrm>
          <a:prstGeom prst="rect">
            <a:avLst/>
          </a:prstGeom>
          <a:noFill/>
          <a:ln>
            <a:noFill/>
          </a:ln>
        </p:spPr>
      </p:pic>
    </p:spTree>
  </p:cSld>
  <p:clrMapOvr>
    <a:masterClrMapping/>
  </p:clrMapOvr>
  <p:extLst>
    <p:ext uri="{DCECCB84-F9BA-43D5-87BE-67443E8EF086}">
      <p15:sldGuideLst xmlns:p15="http://schemas.microsoft.com/office/powerpoint/2012/main">
        <p15:guide id="1" pos="81">
          <p15:clr>
            <a:srgbClr val="FA7B17"/>
          </p15:clr>
        </p15:guide>
        <p15:guide id="2" orient="horz" pos="1744">
          <p15:clr>
            <a:srgbClr val="FA7B17"/>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6. Video">
  <p:cSld name="CUSTOM_5">
    <p:bg>
      <p:bgPr>
        <a:solidFill>
          <a:srgbClr val="E1F4F8"/>
        </a:solidFill>
        <a:effectLst/>
      </p:bgPr>
    </p:bg>
    <p:spTree>
      <p:nvGrpSpPr>
        <p:cNvPr id="1" name="Shape 148"/>
        <p:cNvGrpSpPr/>
        <p:nvPr/>
      </p:nvGrpSpPr>
      <p:grpSpPr>
        <a:xfrm>
          <a:off x="0" y="0"/>
          <a:ext cx="0" cy="0"/>
          <a:chOff x="0" y="0"/>
          <a:chExt cx="0" cy="0"/>
        </a:xfrm>
      </p:grpSpPr>
      <p:sp>
        <p:nvSpPr>
          <p:cNvPr id="149" name="Google Shape;149;p21"/>
          <p:cNvSpPr txBox="1">
            <a:spLocks noGrp="1"/>
          </p:cNvSpPr>
          <p:nvPr>
            <p:ph type="subTitle" idx="1"/>
          </p:nvPr>
        </p:nvSpPr>
        <p:spPr>
          <a:xfrm>
            <a:off x="190150" y="1266175"/>
            <a:ext cx="1980300" cy="37563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2"/>
              </a:buClr>
              <a:buSzPts val="2400"/>
              <a:buNone/>
              <a:defRPr b="1">
                <a:solidFill>
                  <a:schemeClr val="lt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50" name="Google Shape;150;p21"/>
          <p:cNvSpPr/>
          <p:nvPr/>
        </p:nvSpPr>
        <p:spPr>
          <a:xfrm>
            <a:off x="2375975" y="277213"/>
            <a:ext cx="6327000" cy="4745100"/>
          </a:xfrm>
          <a:prstGeom prst="rect">
            <a:avLst/>
          </a:prstGeom>
          <a:solidFill>
            <a:srgbClr val="4400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1"/>
          <p:cNvSpPr txBox="1"/>
          <p:nvPr/>
        </p:nvSpPr>
        <p:spPr>
          <a:xfrm>
            <a:off x="0" y="142800"/>
            <a:ext cx="1846800" cy="723300"/>
          </a:xfrm>
          <a:prstGeom prst="rect">
            <a:avLst/>
          </a:prstGeom>
          <a:solidFill>
            <a:srgbClr val="440099"/>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rgbClr val="FFFFFF"/>
              </a:solidFill>
              <a:latin typeface="Source Sans Pro"/>
              <a:ea typeface="Source Sans Pro"/>
              <a:cs typeface="Source Sans Pro"/>
              <a:sym typeface="Source Sans Pro"/>
            </a:endParaRPr>
          </a:p>
        </p:txBody>
      </p:sp>
      <p:pic>
        <p:nvPicPr>
          <p:cNvPr id="152" name="Google Shape;152;p21" descr="The University of Sheffield logo" title="The University of Sheffield logo"/>
          <p:cNvPicPr preferRelativeResize="0"/>
          <p:nvPr/>
        </p:nvPicPr>
        <p:blipFill>
          <a:blip r:embed="rId2">
            <a:alphaModFix/>
          </a:blip>
          <a:stretch>
            <a:fillRect/>
          </a:stretch>
        </p:blipFill>
        <p:spPr>
          <a:xfrm>
            <a:off x="161750" y="286189"/>
            <a:ext cx="1382351" cy="436525"/>
          </a:xfrm>
          <a:prstGeom prst="rect">
            <a:avLst/>
          </a:prstGeom>
          <a:noFill/>
          <a:ln>
            <a:noFill/>
          </a:ln>
        </p:spPr>
      </p:pic>
      <p:sp>
        <p:nvSpPr>
          <p:cNvPr id="153" name="Google Shape;153;p21"/>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9. Meet the team">
  <p:cSld name="CUSTOM_4_1">
    <p:spTree>
      <p:nvGrpSpPr>
        <p:cNvPr id="1" name="Shape 154"/>
        <p:cNvGrpSpPr/>
        <p:nvPr/>
      </p:nvGrpSpPr>
      <p:grpSpPr>
        <a:xfrm>
          <a:off x="0" y="0"/>
          <a:ext cx="0" cy="0"/>
          <a:chOff x="0" y="0"/>
          <a:chExt cx="0" cy="0"/>
        </a:xfrm>
      </p:grpSpPr>
      <p:sp>
        <p:nvSpPr>
          <p:cNvPr id="155" name="Google Shape;155;p22"/>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156" name="Google Shape;156;p22"/>
          <p:cNvSpPr/>
          <p:nvPr/>
        </p:nvSpPr>
        <p:spPr>
          <a:xfrm>
            <a:off x="1047600" y="2072238"/>
            <a:ext cx="7048800" cy="541800"/>
          </a:xfrm>
          <a:prstGeom prst="rect">
            <a:avLst/>
          </a:prstGeom>
          <a:solidFill>
            <a:srgbClr val="A1DED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7" name="Google Shape;157;p22"/>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158" name="Google Shape;158;p22"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159" name="Google Shape;159;p22"/>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60" name="Google Shape;160;p22"/>
          <p:cNvSpPr>
            <a:spLocks noGrp="1"/>
          </p:cNvSpPr>
          <p:nvPr>
            <p:ph type="pic" idx="2"/>
          </p:nvPr>
        </p:nvSpPr>
        <p:spPr>
          <a:xfrm>
            <a:off x="1247700" y="1381050"/>
            <a:ext cx="1924200" cy="1924200"/>
          </a:xfrm>
          <a:prstGeom prst="ellipse">
            <a:avLst/>
          </a:prstGeom>
          <a:noFill/>
          <a:ln>
            <a:noFill/>
          </a:ln>
        </p:spPr>
      </p:sp>
      <p:sp>
        <p:nvSpPr>
          <p:cNvPr id="161" name="Google Shape;161;p22"/>
          <p:cNvSpPr txBox="1">
            <a:spLocks noGrp="1"/>
          </p:cNvSpPr>
          <p:nvPr>
            <p:ph type="subTitle" idx="1"/>
          </p:nvPr>
        </p:nvSpPr>
        <p:spPr>
          <a:xfrm>
            <a:off x="1052550" y="34671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Font typeface="Source Sans Pro"/>
              <a:buNone/>
              <a:defRPr>
                <a:latin typeface="Source Sans Pro"/>
                <a:ea typeface="Source Sans Pro"/>
                <a:cs typeface="Source Sans Pro"/>
                <a:sym typeface="Source Sans Pro"/>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2" name="Google Shape;162;p22"/>
          <p:cNvSpPr txBox="1">
            <a:spLocks noGrp="1"/>
          </p:cNvSpPr>
          <p:nvPr>
            <p:ph type="subTitle" idx="3"/>
          </p:nvPr>
        </p:nvSpPr>
        <p:spPr>
          <a:xfrm>
            <a:off x="1052550" y="38607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3" name="Google Shape;163;p22"/>
          <p:cNvSpPr>
            <a:spLocks noGrp="1"/>
          </p:cNvSpPr>
          <p:nvPr>
            <p:ph type="pic" idx="4"/>
          </p:nvPr>
        </p:nvSpPr>
        <p:spPr>
          <a:xfrm>
            <a:off x="3609900" y="1381050"/>
            <a:ext cx="1924200" cy="1924200"/>
          </a:xfrm>
          <a:prstGeom prst="ellipse">
            <a:avLst/>
          </a:prstGeom>
          <a:noFill/>
          <a:ln>
            <a:noFill/>
          </a:ln>
        </p:spPr>
      </p:sp>
      <p:sp>
        <p:nvSpPr>
          <p:cNvPr id="164" name="Google Shape;164;p22"/>
          <p:cNvSpPr txBox="1">
            <a:spLocks noGrp="1"/>
          </p:cNvSpPr>
          <p:nvPr>
            <p:ph type="subTitle" idx="5"/>
          </p:nvPr>
        </p:nvSpPr>
        <p:spPr>
          <a:xfrm>
            <a:off x="3417475" y="34671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Font typeface="Source Sans Pro"/>
              <a:buNone/>
              <a:defRPr>
                <a:latin typeface="Source Sans Pro"/>
                <a:ea typeface="Source Sans Pro"/>
                <a:cs typeface="Source Sans Pro"/>
                <a:sym typeface="Source Sans Pro"/>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5" name="Google Shape;165;p22"/>
          <p:cNvSpPr txBox="1">
            <a:spLocks noGrp="1"/>
          </p:cNvSpPr>
          <p:nvPr>
            <p:ph type="subTitle" idx="6"/>
          </p:nvPr>
        </p:nvSpPr>
        <p:spPr>
          <a:xfrm>
            <a:off x="3417475" y="38607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6" name="Google Shape;166;p22"/>
          <p:cNvSpPr>
            <a:spLocks noGrp="1"/>
          </p:cNvSpPr>
          <p:nvPr>
            <p:ph type="pic" idx="7"/>
          </p:nvPr>
        </p:nvSpPr>
        <p:spPr>
          <a:xfrm>
            <a:off x="5972100" y="1381050"/>
            <a:ext cx="1924200" cy="1924200"/>
          </a:xfrm>
          <a:prstGeom prst="ellipse">
            <a:avLst/>
          </a:prstGeom>
          <a:noFill/>
          <a:ln>
            <a:noFill/>
          </a:ln>
        </p:spPr>
      </p:sp>
      <p:sp>
        <p:nvSpPr>
          <p:cNvPr id="167" name="Google Shape;167;p22"/>
          <p:cNvSpPr txBox="1">
            <a:spLocks noGrp="1"/>
          </p:cNvSpPr>
          <p:nvPr>
            <p:ph type="subTitle" idx="8"/>
          </p:nvPr>
        </p:nvSpPr>
        <p:spPr>
          <a:xfrm>
            <a:off x="5782400" y="34671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Font typeface="Source Sans Pro"/>
              <a:buNone/>
              <a:defRPr>
                <a:latin typeface="Source Sans Pro"/>
                <a:ea typeface="Source Sans Pro"/>
                <a:cs typeface="Source Sans Pro"/>
                <a:sym typeface="Source Sans Pro"/>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8" name="Google Shape;168;p22"/>
          <p:cNvSpPr txBox="1">
            <a:spLocks noGrp="1"/>
          </p:cNvSpPr>
          <p:nvPr>
            <p:ph type="subTitle" idx="9"/>
          </p:nvPr>
        </p:nvSpPr>
        <p:spPr>
          <a:xfrm>
            <a:off x="5782400" y="3860700"/>
            <a:ext cx="2314500" cy="393600"/>
          </a:xfrm>
          <a:prstGeom prst="rect">
            <a:avLst/>
          </a:prstGeom>
        </p:spPr>
        <p:txBody>
          <a:bodyPr spcFirstLastPara="1" wrap="square" lIns="91425" tIns="91425" rIns="91425" bIns="91425" anchor="t" anchorCtr="0">
            <a:normAutofit/>
          </a:bodyPr>
          <a:lstStyle>
            <a:lvl1pPr lvl="0" algn="ctr" rtl="0">
              <a:spcBef>
                <a:spcPts val="0"/>
              </a:spcBef>
              <a:spcAft>
                <a:spcPts val="0"/>
              </a:spcAft>
              <a:buSzPts val="2400"/>
              <a:buNone/>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169" name="Google Shape;169;p22"/>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0. Title and two columns">
  <p:cSld name="TITLE_AND_TWO_COLUMNS_2">
    <p:spTree>
      <p:nvGrpSpPr>
        <p:cNvPr id="1" name="Shape 170"/>
        <p:cNvGrpSpPr/>
        <p:nvPr/>
      </p:nvGrpSpPr>
      <p:grpSpPr>
        <a:xfrm>
          <a:off x="0" y="0"/>
          <a:ext cx="0" cy="0"/>
          <a:chOff x="0" y="0"/>
          <a:chExt cx="0" cy="0"/>
        </a:xfrm>
      </p:grpSpPr>
      <p:sp>
        <p:nvSpPr>
          <p:cNvPr id="171" name="Google Shape;171;p23"/>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172" name="Google Shape;172;p23"/>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73" name="Google Shape;173;p23"/>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174" name="Google Shape;174;p23"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175" name="Google Shape;175;p23"/>
          <p:cNvSpPr txBox="1">
            <a:spLocks noGrp="1"/>
          </p:cNvSpPr>
          <p:nvPr>
            <p:ph type="body" idx="1"/>
          </p:nvPr>
        </p:nvSpPr>
        <p:spPr>
          <a:xfrm>
            <a:off x="311700" y="1000075"/>
            <a:ext cx="3999900" cy="35406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76" name="Google Shape;176;p23"/>
          <p:cNvSpPr txBox="1">
            <a:spLocks noGrp="1"/>
          </p:cNvSpPr>
          <p:nvPr>
            <p:ph type="body" idx="2"/>
          </p:nvPr>
        </p:nvSpPr>
        <p:spPr>
          <a:xfrm>
            <a:off x="4832400" y="1000075"/>
            <a:ext cx="3999900" cy="35406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77" name="Google Shape;177;p23"/>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1. Title and three columns">
  <p:cSld name="TITLE_AND_TWO_COLUMNS_1_1">
    <p:spTree>
      <p:nvGrpSpPr>
        <p:cNvPr id="1" name="Shape 178"/>
        <p:cNvGrpSpPr/>
        <p:nvPr/>
      </p:nvGrpSpPr>
      <p:grpSpPr>
        <a:xfrm>
          <a:off x="0" y="0"/>
          <a:ext cx="0" cy="0"/>
          <a:chOff x="0" y="0"/>
          <a:chExt cx="0" cy="0"/>
        </a:xfrm>
      </p:grpSpPr>
      <p:sp>
        <p:nvSpPr>
          <p:cNvPr id="179" name="Google Shape;179;p24"/>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180" name="Google Shape;180;p24"/>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1" name="Google Shape;181;p24"/>
          <p:cNvSpPr txBox="1">
            <a:spLocks noGrp="1"/>
          </p:cNvSpPr>
          <p:nvPr>
            <p:ph type="body" idx="1"/>
          </p:nvPr>
        </p:nvSpPr>
        <p:spPr>
          <a:xfrm>
            <a:off x="446325" y="1020225"/>
            <a:ext cx="2441100" cy="35406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82" name="Google Shape;182;p24"/>
          <p:cNvSpPr txBox="1">
            <a:spLocks noGrp="1"/>
          </p:cNvSpPr>
          <p:nvPr>
            <p:ph type="body" idx="2"/>
          </p:nvPr>
        </p:nvSpPr>
        <p:spPr>
          <a:xfrm>
            <a:off x="3351450" y="1020225"/>
            <a:ext cx="2441100" cy="35406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sp>
        <p:nvSpPr>
          <p:cNvPr id="183" name="Google Shape;183;p24"/>
          <p:cNvSpPr txBox="1">
            <a:spLocks noGrp="1"/>
          </p:cNvSpPr>
          <p:nvPr>
            <p:ph type="body" idx="3"/>
          </p:nvPr>
        </p:nvSpPr>
        <p:spPr>
          <a:xfrm>
            <a:off x="6256575" y="1020225"/>
            <a:ext cx="2441100" cy="3540600"/>
          </a:xfrm>
          <a:prstGeom prst="rect">
            <a:avLst/>
          </a:prstGeom>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04800" rtl="0">
              <a:spcBef>
                <a:spcPts val="0"/>
              </a:spcBef>
              <a:spcAft>
                <a:spcPts val="0"/>
              </a:spcAft>
              <a:buSzPts val="1200"/>
              <a:buChar char="○"/>
              <a:defRPr sz="1200"/>
            </a:lvl2pPr>
            <a:lvl3pPr marL="1371600" lvl="2" indent="-304800" rtl="0">
              <a:spcBef>
                <a:spcPts val="0"/>
              </a:spcBef>
              <a:spcAft>
                <a:spcPts val="0"/>
              </a:spcAft>
              <a:buSzPts val="1200"/>
              <a:buChar char="■"/>
              <a:defRPr sz="1200"/>
            </a:lvl3pPr>
            <a:lvl4pPr marL="1828800" lvl="3" indent="-304800" rtl="0">
              <a:spcBef>
                <a:spcPts val="0"/>
              </a:spcBef>
              <a:spcAft>
                <a:spcPts val="0"/>
              </a:spcAft>
              <a:buSzPts val="1200"/>
              <a:buChar char="●"/>
              <a:defRPr sz="1200"/>
            </a:lvl4pPr>
            <a:lvl5pPr marL="2286000" lvl="4" indent="-304800" rtl="0">
              <a:spcBef>
                <a:spcPts val="0"/>
              </a:spcBef>
              <a:spcAft>
                <a:spcPts val="0"/>
              </a:spcAft>
              <a:buSzPts val="1200"/>
              <a:buChar char="○"/>
              <a:defRPr sz="1200"/>
            </a:lvl5pPr>
            <a:lvl6pPr marL="2743200" lvl="5" indent="-304800" rtl="0">
              <a:spcBef>
                <a:spcPts val="0"/>
              </a:spcBef>
              <a:spcAft>
                <a:spcPts val="0"/>
              </a:spcAft>
              <a:buSzPts val="1200"/>
              <a:buChar char="■"/>
              <a:defRPr sz="1200"/>
            </a:lvl6pPr>
            <a:lvl7pPr marL="3200400" lvl="6" indent="-304800" rtl="0">
              <a:spcBef>
                <a:spcPts val="0"/>
              </a:spcBef>
              <a:spcAft>
                <a:spcPts val="0"/>
              </a:spcAft>
              <a:buSzPts val="1200"/>
              <a:buChar char="●"/>
              <a:defRPr sz="1200"/>
            </a:lvl7pPr>
            <a:lvl8pPr marL="3657600" lvl="7" indent="-304800" rtl="0">
              <a:spcBef>
                <a:spcPts val="0"/>
              </a:spcBef>
              <a:spcAft>
                <a:spcPts val="0"/>
              </a:spcAft>
              <a:buSzPts val="1200"/>
              <a:buChar char="○"/>
              <a:defRPr sz="1200"/>
            </a:lvl8pPr>
            <a:lvl9pPr marL="4114800" lvl="8" indent="-304800" rtl="0">
              <a:spcBef>
                <a:spcPts val="0"/>
              </a:spcBef>
              <a:spcAft>
                <a:spcPts val="0"/>
              </a:spcAft>
              <a:buSzPts val="1200"/>
              <a:buChar char="■"/>
              <a:defRPr sz="1200"/>
            </a:lvl9pPr>
          </a:lstStyle>
          <a:p>
            <a:endParaRPr/>
          </a:p>
        </p:txBody>
      </p:sp>
      <p:pic>
        <p:nvPicPr>
          <p:cNvPr id="184" name="Google Shape;184;p24"/>
          <p:cNvPicPr preferRelativeResize="0"/>
          <p:nvPr/>
        </p:nvPicPr>
        <p:blipFill>
          <a:blip r:embed="rId2">
            <a:alphaModFix/>
          </a:blip>
          <a:stretch>
            <a:fillRect/>
          </a:stretch>
        </p:blipFill>
        <p:spPr>
          <a:xfrm>
            <a:off x="128200" y="4700500"/>
            <a:ext cx="1174691" cy="356325"/>
          </a:xfrm>
          <a:prstGeom prst="rect">
            <a:avLst/>
          </a:prstGeom>
          <a:noFill/>
          <a:ln>
            <a:noFill/>
          </a:ln>
        </p:spPr>
      </p:pic>
      <p:cxnSp>
        <p:nvCxnSpPr>
          <p:cNvPr id="185" name="Google Shape;185;p24"/>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186" name="Google Shape;186;p24" descr="The University of Sheffield logo" title="The University of Sheffield logo"/>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187" name="Google Shape;187;p24"/>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8. Section header horizontal (light)">
  <p:cSld name="SECTION_HEADER_1_1_1">
    <p:bg>
      <p:bgPr>
        <a:solidFill>
          <a:srgbClr val="A1DED2"/>
        </a:solidFill>
        <a:effectLst/>
      </p:bgPr>
    </p:bg>
    <p:spTree>
      <p:nvGrpSpPr>
        <p:cNvPr id="1" name="Shape 25"/>
        <p:cNvGrpSpPr/>
        <p:nvPr/>
      </p:nvGrpSpPr>
      <p:grpSpPr>
        <a:xfrm>
          <a:off x="0" y="0"/>
          <a:ext cx="0" cy="0"/>
          <a:chOff x="0" y="0"/>
          <a:chExt cx="0" cy="0"/>
        </a:xfrm>
      </p:grpSpPr>
      <p:sp>
        <p:nvSpPr>
          <p:cNvPr id="26" name="Google Shape;26;p4"/>
          <p:cNvSpPr txBox="1">
            <a:spLocks noGrp="1"/>
          </p:cNvSpPr>
          <p:nvPr>
            <p:ph type="subTitle" idx="1"/>
          </p:nvPr>
        </p:nvSpPr>
        <p:spPr>
          <a:xfrm>
            <a:off x="103000" y="1003425"/>
            <a:ext cx="3468900" cy="34917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2"/>
              </a:buClr>
              <a:buSzPts val="6500"/>
              <a:buNone/>
              <a:defRPr sz="6500" b="1">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27" name="Google Shape;27;p4"/>
          <p:cNvSpPr/>
          <p:nvPr/>
        </p:nvSpPr>
        <p:spPr>
          <a:xfrm>
            <a:off x="3667211" y="761207"/>
            <a:ext cx="5105100" cy="34239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4"/>
          <p:cNvSpPr>
            <a:spLocks noGrp="1"/>
          </p:cNvSpPr>
          <p:nvPr>
            <p:ph type="pic" idx="2"/>
          </p:nvPr>
        </p:nvSpPr>
        <p:spPr>
          <a:xfrm>
            <a:off x="3832213" y="942300"/>
            <a:ext cx="5105100" cy="3423900"/>
          </a:xfrm>
          <a:prstGeom prst="rect">
            <a:avLst/>
          </a:prstGeom>
          <a:noFill/>
          <a:ln>
            <a:noFill/>
          </a:ln>
        </p:spPr>
      </p:sp>
      <p:sp>
        <p:nvSpPr>
          <p:cNvPr id="29" name="Google Shape;29;p4"/>
          <p:cNvSpPr txBox="1"/>
          <p:nvPr/>
        </p:nvSpPr>
        <p:spPr>
          <a:xfrm>
            <a:off x="0" y="142800"/>
            <a:ext cx="18468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pic>
        <p:nvPicPr>
          <p:cNvPr id="30" name="Google Shape;30;p4" descr="The University of Sheffield logo" title="The University of Sheffield logo"/>
          <p:cNvPicPr preferRelativeResize="0"/>
          <p:nvPr/>
        </p:nvPicPr>
        <p:blipFill>
          <a:blip r:embed="rId2">
            <a:alphaModFix/>
          </a:blip>
          <a:stretch>
            <a:fillRect/>
          </a:stretch>
        </p:blipFill>
        <p:spPr>
          <a:xfrm>
            <a:off x="161750" y="286189"/>
            <a:ext cx="1382351" cy="436525"/>
          </a:xfrm>
          <a:prstGeom prst="rect">
            <a:avLst/>
          </a:prstGeom>
          <a:noFill/>
          <a:ln>
            <a:noFill/>
          </a:ln>
        </p:spPr>
      </p:pic>
      <p:sp>
        <p:nvSpPr>
          <p:cNvPr id="31" name="Google Shape;31;p4"/>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extLst>
    <p:ext uri="{DCECCB84-F9BA-43D5-87BE-67443E8EF086}">
      <p15:sldGuideLst xmlns:p15="http://schemas.microsoft.com/office/powerpoint/2012/main">
        <p15:guide id="1" pos="81">
          <p15:clr>
            <a:srgbClr val="FA7B17"/>
          </p15:clr>
        </p15:guide>
        <p15:guide id="2" orient="horz" pos="1744">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 Title slide (The Arts Tower)" type="tx">
  <p:cSld name="TITLE_AND_BODY">
    <p:bg>
      <p:bgPr>
        <a:blipFill>
          <a:blip r:embed="rId2">
            <a:alphaModFix/>
          </a:blip>
          <a:stretch>
            <a:fillRect/>
          </a:stretch>
        </a:blipFill>
        <a:effectLst/>
      </p:bgPr>
    </p:bg>
    <p:spTree>
      <p:nvGrpSpPr>
        <p:cNvPr id="1" name="Shape 32"/>
        <p:cNvGrpSpPr/>
        <p:nvPr/>
      </p:nvGrpSpPr>
      <p:grpSpPr>
        <a:xfrm>
          <a:off x="0" y="0"/>
          <a:ext cx="0" cy="0"/>
          <a:chOff x="0" y="0"/>
          <a:chExt cx="0" cy="0"/>
        </a:xfrm>
      </p:grpSpPr>
      <p:sp>
        <p:nvSpPr>
          <p:cNvPr id="33" name="Google Shape;33;p5"/>
          <p:cNvSpPr txBox="1">
            <a:spLocks noGrp="1"/>
          </p:cNvSpPr>
          <p:nvPr>
            <p:ph type="subTitle" idx="1"/>
          </p:nvPr>
        </p:nvSpPr>
        <p:spPr>
          <a:xfrm>
            <a:off x="164850" y="1232325"/>
            <a:ext cx="6108300" cy="17661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5000"/>
              <a:buNone/>
              <a:defRPr sz="5000" b="1">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34" name="Google Shape;34;p5"/>
          <p:cNvSpPr txBox="1">
            <a:spLocks noGrp="1"/>
          </p:cNvSpPr>
          <p:nvPr>
            <p:ph type="subTitle" idx="2"/>
          </p:nvPr>
        </p:nvSpPr>
        <p:spPr>
          <a:xfrm>
            <a:off x="164850" y="3110325"/>
            <a:ext cx="4649100" cy="5388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lt2"/>
              </a:buClr>
              <a:buSzPts val="2000"/>
              <a:buFont typeface="Source Sans Pro"/>
              <a:buNone/>
              <a:defRPr sz="2000">
                <a:solidFill>
                  <a:schemeClr val="lt2"/>
                </a:solidFill>
                <a:latin typeface="Source Sans Pro"/>
                <a:ea typeface="Source Sans Pro"/>
                <a:cs typeface="Source Sans Pro"/>
                <a:sym typeface="Source Sans Pro"/>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35" name="Google Shape;35;p5"/>
          <p:cNvSpPr txBox="1">
            <a:spLocks noGrp="1"/>
          </p:cNvSpPr>
          <p:nvPr>
            <p:ph type="subTitle" idx="3"/>
          </p:nvPr>
        </p:nvSpPr>
        <p:spPr>
          <a:xfrm>
            <a:off x="270000" y="4464575"/>
            <a:ext cx="2840700" cy="592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36" name="Google Shape;36;p5"/>
          <p:cNvSpPr txBox="1">
            <a:spLocks noGrp="1"/>
          </p:cNvSpPr>
          <p:nvPr>
            <p:ph type="subTitle" idx="4"/>
          </p:nvPr>
        </p:nvSpPr>
        <p:spPr>
          <a:xfrm>
            <a:off x="3168225" y="4464575"/>
            <a:ext cx="2284200" cy="592200"/>
          </a:xfrm>
          <a:prstGeom prst="rect">
            <a:avLst/>
          </a:prstGeom>
        </p:spPr>
        <p:txBody>
          <a:bodyPr spcFirstLastPara="1" wrap="square" lIns="91425" tIns="91425" rIns="91425" bIns="91425" anchor="t" anchorCtr="0">
            <a:norm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pic>
        <p:nvPicPr>
          <p:cNvPr id="37" name="Google Shape;37;p5" descr="The University of Sheffield logo in violet" title="The University of Sheffield logo"/>
          <p:cNvPicPr preferRelativeResize="0"/>
          <p:nvPr/>
        </p:nvPicPr>
        <p:blipFill>
          <a:blip r:embed="rId3">
            <a:alphaModFix/>
          </a:blip>
          <a:stretch>
            <a:fillRect/>
          </a:stretch>
        </p:blipFill>
        <p:spPr>
          <a:xfrm>
            <a:off x="270000" y="165275"/>
            <a:ext cx="2084951" cy="632450"/>
          </a:xfrm>
          <a:prstGeom prst="rect">
            <a:avLst/>
          </a:prstGeom>
          <a:noFill/>
          <a:ln>
            <a:noFill/>
          </a:ln>
        </p:spPr>
      </p:pic>
      <p:sp>
        <p:nvSpPr>
          <p:cNvPr id="38" name="Google Shape;38;p5"/>
          <p:cNvSpPr/>
          <p:nvPr/>
        </p:nvSpPr>
        <p:spPr>
          <a:xfrm>
            <a:off x="7288700" y="4263150"/>
            <a:ext cx="1855200" cy="815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Source Sans Pro"/>
              <a:ea typeface="Source Sans Pro"/>
              <a:cs typeface="Source Sans Pro"/>
              <a:sym typeface="Source Sans Pro"/>
            </a:endParaRPr>
          </a:p>
        </p:txBody>
      </p:sp>
      <p:pic>
        <p:nvPicPr>
          <p:cNvPr id="39" name="Google Shape;39;p5"/>
          <p:cNvPicPr preferRelativeResize="0"/>
          <p:nvPr/>
        </p:nvPicPr>
        <p:blipFill>
          <a:blip r:embed="rId4">
            <a:alphaModFix/>
          </a:blip>
          <a:stretch>
            <a:fillRect/>
          </a:stretch>
        </p:blipFill>
        <p:spPr>
          <a:xfrm>
            <a:off x="7411438" y="4404138"/>
            <a:ext cx="1609726" cy="53373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 Overview/Introduction slide" type="twoColTx">
  <p:cSld name="TITLE_AND_TWO_COLUMNS">
    <p:spTree>
      <p:nvGrpSpPr>
        <p:cNvPr id="1" name="Shape 40"/>
        <p:cNvGrpSpPr/>
        <p:nvPr/>
      </p:nvGrpSpPr>
      <p:grpSpPr>
        <a:xfrm>
          <a:off x="0" y="0"/>
          <a:ext cx="0" cy="0"/>
          <a:chOff x="0" y="0"/>
          <a:chExt cx="0" cy="0"/>
        </a:xfrm>
      </p:grpSpPr>
      <p:sp>
        <p:nvSpPr>
          <p:cNvPr id="41" name="Google Shape;41;p6"/>
          <p:cNvSpPr txBox="1">
            <a:spLocks noGrp="1"/>
          </p:cNvSpPr>
          <p:nvPr>
            <p:ph type="subTitle" idx="1"/>
          </p:nvPr>
        </p:nvSpPr>
        <p:spPr>
          <a:xfrm>
            <a:off x="5640225" y="82525"/>
            <a:ext cx="3063600" cy="6588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2"/>
              </a:buClr>
              <a:buSzPts val="3300"/>
              <a:buNone/>
              <a:defRPr sz="3300" b="1">
                <a:solidFill>
                  <a:schemeClr val="lt2"/>
                </a:solidFill>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pic>
        <p:nvPicPr>
          <p:cNvPr id="42" name="Google Shape;42;p6"/>
          <p:cNvPicPr preferRelativeResize="0"/>
          <p:nvPr/>
        </p:nvPicPr>
        <p:blipFill>
          <a:blip r:embed="rId2">
            <a:alphaModFix/>
          </a:blip>
          <a:stretch>
            <a:fillRect/>
          </a:stretch>
        </p:blipFill>
        <p:spPr>
          <a:xfrm>
            <a:off x="67136" y="61300"/>
            <a:ext cx="8926090" cy="5020901"/>
          </a:xfrm>
          <a:prstGeom prst="rect">
            <a:avLst/>
          </a:prstGeom>
          <a:noFill/>
          <a:ln>
            <a:noFill/>
          </a:ln>
        </p:spPr>
      </p:pic>
      <p:sp>
        <p:nvSpPr>
          <p:cNvPr id="43" name="Google Shape;43;p6"/>
          <p:cNvSpPr txBox="1">
            <a:spLocks noGrp="1"/>
          </p:cNvSpPr>
          <p:nvPr>
            <p:ph type="body" idx="2"/>
          </p:nvPr>
        </p:nvSpPr>
        <p:spPr>
          <a:xfrm>
            <a:off x="5631075" y="741250"/>
            <a:ext cx="3063600" cy="35370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pic>
        <p:nvPicPr>
          <p:cNvPr id="44" name="Google Shape;44;p6" descr="The University of Sheffield logo" title="The University of Sheffield logo"/>
          <p:cNvPicPr preferRelativeResize="0"/>
          <p:nvPr/>
        </p:nvPicPr>
        <p:blipFill>
          <a:blip r:embed="rId3">
            <a:alphaModFix/>
          </a:blip>
          <a:stretch>
            <a:fillRect/>
          </a:stretch>
        </p:blipFill>
        <p:spPr>
          <a:xfrm>
            <a:off x="330275" y="4445025"/>
            <a:ext cx="1367224" cy="431125"/>
          </a:xfrm>
          <a:prstGeom prst="rect">
            <a:avLst/>
          </a:prstGeom>
          <a:noFill/>
          <a:ln>
            <a:noFill/>
          </a:ln>
        </p:spPr>
      </p:pic>
      <p:sp>
        <p:nvSpPr>
          <p:cNvPr id="45" name="Google Shape;45;p6"/>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 Section header (light)" type="titleOnly">
  <p:cSld name="TITLE_ONLY">
    <p:bg>
      <p:bgPr>
        <a:solidFill>
          <a:srgbClr val="A1DED2"/>
        </a:solidFill>
        <a:effectLst/>
      </p:bgPr>
    </p:bg>
    <p:spTree>
      <p:nvGrpSpPr>
        <p:cNvPr id="1" name="Shape 46"/>
        <p:cNvGrpSpPr/>
        <p:nvPr/>
      </p:nvGrpSpPr>
      <p:grpSpPr>
        <a:xfrm>
          <a:off x="0" y="0"/>
          <a:ext cx="0" cy="0"/>
          <a:chOff x="0" y="0"/>
          <a:chExt cx="0" cy="0"/>
        </a:xfrm>
      </p:grpSpPr>
      <p:sp>
        <p:nvSpPr>
          <p:cNvPr id="47" name="Google Shape;47;p7"/>
          <p:cNvSpPr txBox="1">
            <a:spLocks noGrp="1"/>
          </p:cNvSpPr>
          <p:nvPr>
            <p:ph type="subTitle" idx="1"/>
          </p:nvPr>
        </p:nvSpPr>
        <p:spPr>
          <a:xfrm>
            <a:off x="103000" y="404475"/>
            <a:ext cx="4813200" cy="32511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2"/>
              </a:buClr>
              <a:buSzPts val="6500"/>
              <a:buNone/>
              <a:defRPr sz="6500" b="1">
                <a:solidFill>
                  <a:schemeClr val="lt2"/>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endParaRPr/>
          </a:p>
        </p:txBody>
      </p:sp>
      <p:sp>
        <p:nvSpPr>
          <p:cNvPr id="48" name="Google Shape;48;p7"/>
          <p:cNvSpPr txBox="1"/>
          <p:nvPr/>
        </p:nvSpPr>
        <p:spPr>
          <a:xfrm>
            <a:off x="128200" y="3981025"/>
            <a:ext cx="86868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49" name="Google Shape;49;p7"/>
          <p:cNvSpPr/>
          <p:nvPr/>
        </p:nvSpPr>
        <p:spPr>
          <a:xfrm>
            <a:off x="4992450" y="119224"/>
            <a:ext cx="3735300" cy="47484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7"/>
          <p:cNvSpPr>
            <a:spLocks noGrp="1"/>
          </p:cNvSpPr>
          <p:nvPr>
            <p:ph type="pic" idx="2"/>
          </p:nvPr>
        </p:nvSpPr>
        <p:spPr>
          <a:xfrm>
            <a:off x="5139075" y="265900"/>
            <a:ext cx="3735300" cy="4748400"/>
          </a:xfrm>
          <a:prstGeom prst="rect">
            <a:avLst/>
          </a:prstGeom>
          <a:noFill/>
          <a:ln>
            <a:noFill/>
          </a:ln>
        </p:spPr>
      </p:sp>
      <p:pic>
        <p:nvPicPr>
          <p:cNvPr id="51" name="Google Shape;51;p7" descr="The University of Sheffield logo" title="The University of Sheffield logo"/>
          <p:cNvPicPr preferRelativeResize="0"/>
          <p:nvPr/>
        </p:nvPicPr>
        <p:blipFill>
          <a:blip r:embed="rId2">
            <a:alphaModFix/>
          </a:blip>
          <a:stretch>
            <a:fillRect/>
          </a:stretch>
        </p:blipFill>
        <p:spPr>
          <a:xfrm>
            <a:off x="289950" y="4124414"/>
            <a:ext cx="1382351" cy="436525"/>
          </a:xfrm>
          <a:prstGeom prst="rect">
            <a:avLst/>
          </a:prstGeom>
          <a:noFill/>
          <a:ln>
            <a:noFill/>
          </a:ln>
        </p:spPr>
      </p:pic>
      <p:sp>
        <p:nvSpPr>
          <p:cNvPr id="52" name="Google Shape;52;p7"/>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0. Title only ">
  <p:cSld name="TITLE_ONLY_2">
    <p:spTree>
      <p:nvGrpSpPr>
        <p:cNvPr id="1" name="Shape 53"/>
        <p:cNvGrpSpPr/>
        <p:nvPr/>
      </p:nvGrpSpPr>
      <p:grpSpPr>
        <a:xfrm>
          <a:off x="0" y="0"/>
          <a:ext cx="0" cy="0"/>
          <a:chOff x="0" y="0"/>
          <a:chExt cx="0" cy="0"/>
        </a:xfrm>
      </p:grpSpPr>
      <p:sp>
        <p:nvSpPr>
          <p:cNvPr id="54" name="Google Shape;54;p8"/>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cxnSp>
        <p:nvCxnSpPr>
          <p:cNvPr id="55" name="Google Shape;55;p8"/>
          <p:cNvCxnSpPr/>
          <p:nvPr/>
        </p:nvCxnSpPr>
        <p:spPr>
          <a:xfrm>
            <a:off x="1425975" y="5029200"/>
            <a:ext cx="7125900" cy="0"/>
          </a:xfrm>
          <a:prstGeom prst="straightConnector1">
            <a:avLst/>
          </a:prstGeom>
          <a:noFill/>
          <a:ln w="9525" cap="flat" cmpd="sng">
            <a:solidFill>
              <a:schemeClr val="lt2"/>
            </a:solidFill>
            <a:prstDash val="solid"/>
            <a:round/>
            <a:headEnd type="none" w="med" len="med"/>
            <a:tailEnd type="none" w="med" len="med"/>
          </a:ln>
        </p:spPr>
      </p:cxnSp>
      <p:pic>
        <p:nvPicPr>
          <p:cNvPr id="56" name="Google Shape;56;p8"/>
          <p:cNvPicPr preferRelativeResize="0"/>
          <p:nvPr/>
        </p:nvPicPr>
        <p:blipFill>
          <a:blip r:embed="rId2">
            <a:alphaModFix/>
          </a:blip>
          <a:stretch>
            <a:fillRect/>
          </a:stretch>
        </p:blipFill>
        <p:spPr>
          <a:xfrm>
            <a:off x="128200" y="4700500"/>
            <a:ext cx="1174691" cy="356325"/>
          </a:xfrm>
          <a:prstGeom prst="rect">
            <a:avLst/>
          </a:prstGeom>
          <a:noFill/>
          <a:ln>
            <a:noFill/>
          </a:ln>
        </p:spPr>
      </p:pic>
      <p:sp>
        <p:nvSpPr>
          <p:cNvPr id="57" name="Google Shape;57;p8"/>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8" name="Google Shape;58;p8"/>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3. Image and quote">
  <p:cSld name="TITLE_ONLY_1">
    <p:spTree>
      <p:nvGrpSpPr>
        <p:cNvPr id="1" name="Shape 59"/>
        <p:cNvGrpSpPr/>
        <p:nvPr/>
      </p:nvGrpSpPr>
      <p:grpSpPr>
        <a:xfrm>
          <a:off x="0" y="0"/>
          <a:ext cx="0" cy="0"/>
          <a:chOff x="0" y="0"/>
          <a:chExt cx="0" cy="0"/>
        </a:xfrm>
      </p:grpSpPr>
      <p:sp>
        <p:nvSpPr>
          <p:cNvPr id="60" name="Google Shape;60;p9"/>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lvl1pPr lvl="0" rtl="0">
              <a:spcBef>
                <a:spcPts val="0"/>
              </a:spcBef>
              <a:spcAft>
                <a:spcPts val="0"/>
              </a:spcAft>
              <a:buSzPts val="3500"/>
              <a:buNone/>
              <a:defRPr sz="35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9"/>
          <p:cNvSpPr>
            <a:spLocks noGrp="1"/>
          </p:cNvSpPr>
          <p:nvPr>
            <p:ph type="pic" idx="2"/>
          </p:nvPr>
        </p:nvSpPr>
        <p:spPr>
          <a:xfrm>
            <a:off x="209550" y="1015825"/>
            <a:ext cx="4257600" cy="3295800"/>
          </a:xfrm>
          <a:prstGeom prst="rect">
            <a:avLst/>
          </a:prstGeom>
          <a:noFill/>
          <a:ln>
            <a:noFill/>
          </a:ln>
        </p:spPr>
      </p:sp>
      <p:sp>
        <p:nvSpPr>
          <p:cNvPr id="62" name="Google Shape;62;p9"/>
          <p:cNvSpPr/>
          <p:nvPr/>
        </p:nvSpPr>
        <p:spPr>
          <a:xfrm>
            <a:off x="4467150" y="1092675"/>
            <a:ext cx="4554000" cy="3796800"/>
          </a:xfrm>
          <a:prstGeom prst="rect">
            <a:avLst/>
          </a:prstGeom>
          <a:solidFill>
            <a:srgbClr val="E1F4F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9"/>
          <p:cNvSpPr txBox="1"/>
          <p:nvPr/>
        </p:nvSpPr>
        <p:spPr>
          <a:xfrm>
            <a:off x="-18450" y="0"/>
            <a:ext cx="9180900" cy="723300"/>
          </a:xfrm>
          <a:prstGeom prst="rect">
            <a:avLst/>
          </a:prstGeom>
          <a:solidFill>
            <a:schemeClr val="lt2"/>
          </a:solid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3500" b="1">
              <a:solidFill>
                <a:schemeClr val="dk1"/>
              </a:solidFill>
              <a:latin typeface="Source Sans Pro"/>
              <a:ea typeface="Source Sans Pro"/>
              <a:cs typeface="Source Sans Pro"/>
              <a:sym typeface="Source Sans Pro"/>
            </a:endParaRPr>
          </a:p>
        </p:txBody>
      </p:sp>
      <p:sp>
        <p:nvSpPr>
          <p:cNvPr id="64" name="Google Shape;64;p9"/>
          <p:cNvSpPr/>
          <p:nvPr/>
        </p:nvSpPr>
        <p:spPr>
          <a:xfrm>
            <a:off x="100050" y="885750"/>
            <a:ext cx="4476600" cy="39054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txBox="1">
            <a:spLocks noGrp="1"/>
          </p:cNvSpPr>
          <p:nvPr>
            <p:ph type="subTitle" idx="1"/>
          </p:nvPr>
        </p:nvSpPr>
        <p:spPr>
          <a:xfrm>
            <a:off x="209550" y="4311625"/>
            <a:ext cx="4257600" cy="479400"/>
          </a:xfrm>
          <a:prstGeom prst="rect">
            <a:avLst/>
          </a:prstGeom>
        </p:spPr>
        <p:txBody>
          <a:bodyPr spcFirstLastPara="1" wrap="square" lIns="91425" tIns="91425" rIns="91425" bIns="91425" anchor="t" anchorCtr="0">
            <a:norm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66" name="Google Shape;66;p9"/>
          <p:cNvSpPr txBox="1">
            <a:spLocks noGrp="1"/>
          </p:cNvSpPr>
          <p:nvPr>
            <p:ph type="body" idx="3"/>
          </p:nvPr>
        </p:nvSpPr>
        <p:spPr>
          <a:xfrm>
            <a:off x="4576650" y="1245075"/>
            <a:ext cx="4348200" cy="3459000"/>
          </a:xfrm>
          <a:prstGeom prst="rect">
            <a:avLst/>
          </a:prstGeom>
        </p:spPr>
        <p:txBody>
          <a:bodyPr spcFirstLastPara="1" wrap="square" lIns="91425" tIns="91425" rIns="91425" bIns="91425" anchor="t" anchorCtr="0">
            <a:normAutofit/>
          </a:bodyPr>
          <a:lstStyle>
            <a:lvl1pPr marL="457200" lvl="0" indent="-381000">
              <a:spcBef>
                <a:spcPts val="0"/>
              </a:spcBef>
              <a:spcAft>
                <a:spcPts val="0"/>
              </a:spcAft>
              <a:buSzPts val="2400"/>
              <a:buChar char="●"/>
              <a:defRPr/>
            </a:lvl1pPr>
            <a:lvl2pPr marL="914400" lvl="1" indent="-381000">
              <a:spcBef>
                <a:spcPts val="0"/>
              </a:spcBef>
              <a:spcAft>
                <a:spcPts val="0"/>
              </a:spcAft>
              <a:buSzPts val="2400"/>
              <a:buChar char="○"/>
              <a:defRPr/>
            </a:lvl2pPr>
            <a:lvl3pPr marL="1371600" lvl="2" indent="-381000">
              <a:spcBef>
                <a:spcPts val="0"/>
              </a:spcBef>
              <a:spcAft>
                <a:spcPts val="0"/>
              </a:spcAft>
              <a:buSzPts val="2400"/>
              <a:buChar char="■"/>
              <a:defRPr/>
            </a:lvl3pPr>
            <a:lvl4pPr marL="1828800" lvl="3" indent="-381000">
              <a:spcBef>
                <a:spcPts val="0"/>
              </a:spcBef>
              <a:spcAft>
                <a:spcPts val="0"/>
              </a:spcAft>
              <a:buSzPts val="2400"/>
              <a:buChar char="●"/>
              <a:defRPr/>
            </a:lvl4pPr>
            <a:lvl5pPr marL="2286000" lvl="4" indent="-381000">
              <a:spcBef>
                <a:spcPts val="0"/>
              </a:spcBef>
              <a:spcAft>
                <a:spcPts val="0"/>
              </a:spcAft>
              <a:buSzPts val="2400"/>
              <a:buChar char="○"/>
              <a:defRPr/>
            </a:lvl5pPr>
            <a:lvl6pPr marL="2743200" lvl="5" indent="-381000">
              <a:spcBef>
                <a:spcPts val="0"/>
              </a:spcBef>
              <a:spcAft>
                <a:spcPts val="0"/>
              </a:spcAft>
              <a:buSzPts val="2400"/>
              <a:buChar char="■"/>
              <a:defRPr/>
            </a:lvl6pPr>
            <a:lvl7pPr marL="3200400" lvl="6" indent="-381000">
              <a:spcBef>
                <a:spcPts val="0"/>
              </a:spcBef>
              <a:spcAft>
                <a:spcPts val="0"/>
              </a:spcAft>
              <a:buSzPts val="2400"/>
              <a:buChar char="●"/>
              <a:defRPr/>
            </a:lvl7pPr>
            <a:lvl8pPr marL="3657600" lvl="7" indent="-381000">
              <a:spcBef>
                <a:spcPts val="0"/>
              </a:spcBef>
              <a:spcAft>
                <a:spcPts val="0"/>
              </a:spcAft>
              <a:buSzPts val="2400"/>
              <a:buChar char="○"/>
              <a:defRPr/>
            </a:lvl8pPr>
            <a:lvl9pPr marL="4114800" lvl="8" indent="-381000">
              <a:spcBef>
                <a:spcPts val="0"/>
              </a:spcBef>
              <a:spcAft>
                <a:spcPts val="0"/>
              </a:spcAft>
              <a:buSzPts val="2400"/>
              <a:buChar char="■"/>
              <a:defRPr/>
            </a:lvl9pPr>
          </a:lstStyle>
          <a:p>
            <a:endParaRPr/>
          </a:p>
        </p:txBody>
      </p:sp>
      <p:sp>
        <p:nvSpPr>
          <p:cNvPr id="67" name="Google Shape;67;p9"/>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7. Statistics or key points">
  <p:cSld name="MAIN_POINT_1_1">
    <p:spTree>
      <p:nvGrpSpPr>
        <p:cNvPr id="1" name="Shape 68"/>
        <p:cNvGrpSpPr/>
        <p:nvPr/>
      </p:nvGrpSpPr>
      <p:grpSpPr>
        <a:xfrm>
          <a:off x="0" y="0"/>
          <a:ext cx="0" cy="0"/>
          <a:chOff x="0" y="0"/>
          <a:chExt cx="0" cy="0"/>
        </a:xfrm>
      </p:grpSpPr>
      <p:sp>
        <p:nvSpPr>
          <p:cNvPr id="69" name="Google Shape;69;p10"/>
          <p:cNvSpPr>
            <a:spLocks noGrp="1"/>
          </p:cNvSpPr>
          <p:nvPr>
            <p:ph type="pic" idx="2"/>
          </p:nvPr>
        </p:nvSpPr>
        <p:spPr>
          <a:xfrm>
            <a:off x="0" y="0"/>
            <a:ext cx="9144000" cy="3594000"/>
          </a:xfrm>
          <a:prstGeom prst="rect">
            <a:avLst/>
          </a:prstGeom>
          <a:noFill/>
          <a:ln>
            <a:noFill/>
          </a:ln>
        </p:spPr>
      </p:sp>
      <p:sp>
        <p:nvSpPr>
          <p:cNvPr id="70" name="Google Shape;70;p10"/>
          <p:cNvSpPr txBox="1">
            <a:spLocks noGrp="1"/>
          </p:cNvSpPr>
          <p:nvPr>
            <p:ph type="title"/>
          </p:nvPr>
        </p:nvSpPr>
        <p:spPr>
          <a:xfrm>
            <a:off x="0" y="132225"/>
            <a:ext cx="5883900" cy="740400"/>
          </a:xfrm>
          <a:prstGeom prst="rect">
            <a:avLst/>
          </a:prstGeom>
          <a:solidFill>
            <a:schemeClr val="lt2"/>
          </a:solidFill>
        </p:spPr>
        <p:txBody>
          <a:bodyPr spcFirstLastPara="1" wrap="square" lIns="91425" tIns="91425" rIns="91425" bIns="91425" anchor="t" anchorCtr="0">
            <a:normAutofit/>
          </a:bodyPr>
          <a:lstStyle>
            <a:lvl1pPr lvl="0" rtl="0">
              <a:spcBef>
                <a:spcPts val="0"/>
              </a:spcBef>
              <a:spcAft>
                <a:spcPts val="0"/>
              </a:spcAft>
              <a:buSzPts val="3500"/>
              <a:buNone/>
              <a:defRPr sz="3500" b="1"/>
            </a:lvl1pPr>
            <a:lvl2pPr lvl="1" rtl="0">
              <a:spcBef>
                <a:spcPts val="0"/>
              </a:spcBef>
              <a:spcAft>
                <a:spcPts val="0"/>
              </a:spcAft>
              <a:buSzPts val="3500"/>
              <a:buNone/>
              <a:defRPr sz="3500"/>
            </a:lvl2pPr>
            <a:lvl3pPr lvl="2" rtl="0">
              <a:spcBef>
                <a:spcPts val="0"/>
              </a:spcBef>
              <a:spcAft>
                <a:spcPts val="0"/>
              </a:spcAft>
              <a:buSzPts val="3500"/>
              <a:buNone/>
              <a:defRPr sz="3500"/>
            </a:lvl3pPr>
            <a:lvl4pPr lvl="3" rtl="0">
              <a:spcBef>
                <a:spcPts val="0"/>
              </a:spcBef>
              <a:spcAft>
                <a:spcPts val="0"/>
              </a:spcAft>
              <a:buSzPts val="3500"/>
              <a:buNone/>
              <a:defRPr sz="3500"/>
            </a:lvl4pPr>
            <a:lvl5pPr lvl="4" rtl="0">
              <a:spcBef>
                <a:spcPts val="0"/>
              </a:spcBef>
              <a:spcAft>
                <a:spcPts val="0"/>
              </a:spcAft>
              <a:buSzPts val="3500"/>
              <a:buNone/>
              <a:defRPr sz="3500"/>
            </a:lvl5pPr>
            <a:lvl6pPr lvl="5" rtl="0">
              <a:spcBef>
                <a:spcPts val="0"/>
              </a:spcBef>
              <a:spcAft>
                <a:spcPts val="0"/>
              </a:spcAft>
              <a:buSzPts val="3500"/>
              <a:buNone/>
              <a:defRPr sz="3500"/>
            </a:lvl6pPr>
            <a:lvl7pPr lvl="6" rtl="0">
              <a:spcBef>
                <a:spcPts val="0"/>
              </a:spcBef>
              <a:spcAft>
                <a:spcPts val="0"/>
              </a:spcAft>
              <a:buSzPts val="3500"/>
              <a:buNone/>
              <a:defRPr sz="3500"/>
            </a:lvl7pPr>
            <a:lvl8pPr lvl="7" rtl="0">
              <a:spcBef>
                <a:spcPts val="0"/>
              </a:spcBef>
              <a:spcAft>
                <a:spcPts val="0"/>
              </a:spcAft>
              <a:buSzPts val="3500"/>
              <a:buNone/>
              <a:defRPr sz="3500"/>
            </a:lvl8pPr>
            <a:lvl9pPr lvl="8" rtl="0">
              <a:spcBef>
                <a:spcPts val="0"/>
              </a:spcBef>
              <a:spcAft>
                <a:spcPts val="0"/>
              </a:spcAft>
              <a:buSzPts val="3500"/>
              <a:buNone/>
              <a:defRPr sz="3500"/>
            </a:lvl9pPr>
          </a:lstStyle>
          <a:p>
            <a:endParaRPr/>
          </a:p>
        </p:txBody>
      </p:sp>
      <p:sp>
        <p:nvSpPr>
          <p:cNvPr id="71" name="Google Shape;71;p10"/>
          <p:cNvSpPr txBox="1">
            <a:spLocks noGrp="1"/>
          </p:cNvSpPr>
          <p:nvPr>
            <p:ph type="body" idx="1"/>
          </p:nvPr>
        </p:nvSpPr>
        <p:spPr>
          <a:xfrm>
            <a:off x="174200" y="2961400"/>
            <a:ext cx="2759400" cy="2099700"/>
          </a:xfrm>
          <a:prstGeom prst="rect">
            <a:avLst/>
          </a:prstGeom>
          <a:solidFill>
            <a:schemeClr val="accent1"/>
          </a:solidFill>
        </p:spPr>
        <p:txBody>
          <a:bodyPr spcFirstLastPara="1" wrap="square" lIns="91425" tIns="91425" rIns="91425" bIns="91425" anchor="t" anchorCtr="0">
            <a:normAutofit/>
          </a:bodyPr>
          <a:lstStyle>
            <a:lvl1pPr marL="457200" lvl="0" indent="-381000" rtl="0">
              <a:spcBef>
                <a:spcPts val="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
        <p:nvSpPr>
          <p:cNvPr id="72" name="Google Shape;72;p10"/>
          <p:cNvSpPr txBox="1">
            <a:spLocks noGrp="1"/>
          </p:cNvSpPr>
          <p:nvPr>
            <p:ph type="title" idx="3" hasCustomPrompt="1"/>
          </p:nvPr>
        </p:nvSpPr>
        <p:spPr>
          <a:xfrm>
            <a:off x="3046938" y="2961400"/>
            <a:ext cx="1898100" cy="1164300"/>
          </a:xfrm>
          <a:prstGeom prst="rect">
            <a:avLst/>
          </a:prstGeom>
          <a:solidFill>
            <a:srgbClr val="A1DED2"/>
          </a:solidFill>
        </p:spPr>
        <p:txBody>
          <a:bodyPr spcFirstLastPara="1" wrap="square" lIns="91425" tIns="91425" rIns="91425" bIns="91425" anchor="ctr" anchorCtr="0">
            <a:normAutofit/>
          </a:bodyPr>
          <a:lstStyle>
            <a:lvl1pPr lvl="0" algn="ctr" rtl="0">
              <a:spcBef>
                <a:spcPts val="0"/>
              </a:spcBef>
              <a:spcAft>
                <a:spcPts val="0"/>
              </a:spcAft>
              <a:buClr>
                <a:srgbClr val="131E29"/>
              </a:buClr>
              <a:buSzPts val="4500"/>
              <a:buNone/>
              <a:defRPr sz="4500" b="1">
                <a:solidFill>
                  <a:srgbClr val="131E29"/>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73" name="Google Shape;73;p10"/>
          <p:cNvSpPr txBox="1">
            <a:spLocks noGrp="1"/>
          </p:cNvSpPr>
          <p:nvPr>
            <p:ph type="body" idx="4"/>
          </p:nvPr>
        </p:nvSpPr>
        <p:spPr>
          <a:xfrm>
            <a:off x="3046938" y="4125700"/>
            <a:ext cx="1898100" cy="935100"/>
          </a:xfrm>
          <a:prstGeom prst="rect">
            <a:avLst/>
          </a:prstGeom>
          <a:solidFill>
            <a:srgbClr val="A1DED2"/>
          </a:solidFill>
        </p:spPr>
        <p:txBody>
          <a:bodyPr spcFirstLastPara="1" wrap="square" lIns="91425" tIns="91425" rIns="91425" bIns="91425" anchor="t" anchorCtr="0">
            <a:normAutofit/>
          </a:bodyPr>
          <a:lstStyle>
            <a:lvl1pPr marL="457200" lvl="0" indent="-317500" algn="ctr" rtl="0">
              <a:spcBef>
                <a:spcPts val="0"/>
              </a:spcBef>
              <a:spcAft>
                <a:spcPts val="0"/>
              </a:spcAft>
              <a:buSzPts val="1400"/>
              <a:buChar char="●"/>
              <a:defRPr sz="1400"/>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rtl="0">
              <a:spcBef>
                <a:spcPts val="0"/>
              </a:spcBef>
              <a:spcAft>
                <a:spcPts val="0"/>
              </a:spcAft>
              <a:buSzPts val="2400"/>
              <a:buChar char="■"/>
              <a:defRPr/>
            </a:lvl9pPr>
          </a:lstStyle>
          <a:p>
            <a:endParaRPr/>
          </a:p>
        </p:txBody>
      </p:sp>
      <p:sp>
        <p:nvSpPr>
          <p:cNvPr id="74" name="Google Shape;74;p10"/>
          <p:cNvSpPr txBox="1">
            <a:spLocks noGrp="1"/>
          </p:cNvSpPr>
          <p:nvPr>
            <p:ph type="title" idx="5" hasCustomPrompt="1"/>
          </p:nvPr>
        </p:nvSpPr>
        <p:spPr>
          <a:xfrm>
            <a:off x="5065050" y="2961400"/>
            <a:ext cx="1898100" cy="1164300"/>
          </a:xfrm>
          <a:prstGeom prst="rect">
            <a:avLst/>
          </a:prstGeom>
          <a:solidFill>
            <a:srgbClr val="DAA8E2"/>
          </a:solidFill>
        </p:spPr>
        <p:txBody>
          <a:bodyPr spcFirstLastPara="1" wrap="square" lIns="91425" tIns="91425" rIns="91425" bIns="91425" anchor="ctr" anchorCtr="0">
            <a:normAutofit/>
          </a:bodyPr>
          <a:lstStyle>
            <a:lvl1pPr lvl="0" algn="ctr" rtl="0">
              <a:spcBef>
                <a:spcPts val="0"/>
              </a:spcBef>
              <a:spcAft>
                <a:spcPts val="0"/>
              </a:spcAft>
              <a:buClr>
                <a:schemeClr val="dk2"/>
              </a:buClr>
              <a:buSzPts val="4500"/>
              <a:buNone/>
              <a:defRPr sz="4500" b="1">
                <a:solidFill>
                  <a:schemeClr val="dk2"/>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75" name="Google Shape;75;p10"/>
          <p:cNvSpPr txBox="1">
            <a:spLocks noGrp="1"/>
          </p:cNvSpPr>
          <p:nvPr>
            <p:ph type="body" idx="6"/>
          </p:nvPr>
        </p:nvSpPr>
        <p:spPr>
          <a:xfrm>
            <a:off x="5065050" y="4125700"/>
            <a:ext cx="1898100" cy="935100"/>
          </a:xfrm>
          <a:prstGeom prst="rect">
            <a:avLst/>
          </a:prstGeom>
          <a:solidFill>
            <a:srgbClr val="DAA8E2"/>
          </a:solidFill>
        </p:spPr>
        <p:txBody>
          <a:bodyPr spcFirstLastPara="1" wrap="square" lIns="91425" tIns="91425" rIns="91425" bIns="91425" anchor="t" anchorCtr="0">
            <a:normAutofit/>
          </a:bodyPr>
          <a:lstStyle>
            <a:lvl1pPr marL="457200" lvl="0" indent="-317500" algn="ctr" rtl="0">
              <a:spcBef>
                <a:spcPts val="0"/>
              </a:spcBef>
              <a:spcAft>
                <a:spcPts val="0"/>
              </a:spcAft>
              <a:buSzPts val="1400"/>
              <a:buChar char="●"/>
              <a:defRPr sz="1400"/>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rtl="0">
              <a:spcBef>
                <a:spcPts val="0"/>
              </a:spcBef>
              <a:spcAft>
                <a:spcPts val="0"/>
              </a:spcAft>
              <a:buSzPts val="2400"/>
              <a:buChar char="■"/>
              <a:defRPr/>
            </a:lvl9pPr>
          </a:lstStyle>
          <a:p>
            <a:endParaRPr/>
          </a:p>
        </p:txBody>
      </p:sp>
      <p:sp>
        <p:nvSpPr>
          <p:cNvPr id="76" name="Google Shape;76;p10"/>
          <p:cNvSpPr txBox="1">
            <a:spLocks noGrp="1"/>
          </p:cNvSpPr>
          <p:nvPr>
            <p:ph type="title" idx="7" hasCustomPrompt="1"/>
          </p:nvPr>
        </p:nvSpPr>
        <p:spPr>
          <a:xfrm>
            <a:off x="7082925" y="2961400"/>
            <a:ext cx="1898100" cy="1164300"/>
          </a:xfrm>
          <a:prstGeom prst="rect">
            <a:avLst/>
          </a:prstGeom>
          <a:solidFill>
            <a:schemeClr val="accent4"/>
          </a:solidFill>
        </p:spPr>
        <p:txBody>
          <a:bodyPr spcFirstLastPara="1" wrap="square" lIns="91425" tIns="91425" rIns="91425" bIns="91425" anchor="ctr" anchorCtr="0">
            <a:normAutofit/>
          </a:bodyPr>
          <a:lstStyle>
            <a:lvl1pPr lvl="0" algn="ctr" rtl="0">
              <a:spcBef>
                <a:spcPts val="0"/>
              </a:spcBef>
              <a:spcAft>
                <a:spcPts val="0"/>
              </a:spcAft>
              <a:buClr>
                <a:schemeClr val="dk2"/>
              </a:buClr>
              <a:buSzPts val="4500"/>
              <a:buNone/>
              <a:defRPr sz="4500" b="1">
                <a:solidFill>
                  <a:schemeClr val="dk2"/>
                </a:solidFill>
              </a:defRPr>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77" name="Google Shape;77;p10"/>
          <p:cNvSpPr txBox="1">
            <a:spLocks noGrp="1"/>
          </p:cNvSpPr>
          <p:nvPr>
            <p:ph type="body" idx="8"/>
          </p:nvPr>
        </p:nvSpPr>
        <p:spPr>
          <a:xfrm>
            <a:off x="7082875" y="4125700"/>
            <a:ext cx="1898100" cy="935100"/>
          </a:xfrm>
          <a:prstGeom prst="rect">
            <a:avLst/>
          </a:prstGeom>
          <a:solidFill>
            <a:schemeClr val="accent4"/>
          </a:solidFill>
        </p:spPr>
        <p:txBody>
          <a:bodyPr spcFirstLastPara="1" wrap="square" lIns="91425" tIns="91425" rIns="91425" bIns="91425" anchor="t" anchorCtr="0">
            <a:normAutofit/>
          </a:bodyPr>
          <a:lstStyle>
            <a:lvl1pPr marL="457200" lvl="0" indent="-317500" algn="ctr" rtl="0">
              <a:spcBef>
                <a:spcPts val="0"/>
              </a:spcBef>
              <a:spcAft>
                <a:spcPts val="0"/>
              </a:spcAft>
              <a:buSzPts val="1400"/>
              <a:buChar char="●"/>
              <a:defRPr sz="1400"/>
            </a:lvl1pPr>
            <a:lvl2pPr marL="914400" lvl="1" indent="-381000" algn="ctr" rtl="0">
              <a:spcBef>
                <a:spcPts val="0"/>
              </a:spcBef>
              <a:spcAft>
                <a:spcPts val="0"/>
              </a:spcAft>
              <a:buSzPts val="2400"/>
              <a:buChar char="○"/>
              <a:defRPr/>
            </a:lvl2pPr>
            <a:lvl3pPr marL="1371600" lvl="2" indent="-381000" algn="ctr" rtl="0">
              <a:spcBef>
                <a:spcPts val="0"/>
              </a:spcBef>
              <a:spcAft>
                <a:spcPts val="0"/>
              </a:spcAft>
              <a:buSzPts val="2400"/>
              <a:buChar char="■"/>
              <a:defRPr/>
            </a:lvl3pPr>
            <a:lvl4pPr marL="1828800" lvl="3" indent="-381000" algn="ctr" rtl="0">
              <a:spcBef>
                <a:spcPts val="0"/>
              </a:spcBef>
              <a:spcAft>
                <a:spcPts val="0"/>
              </a:spcAft>
              <a:buSzPts val="2400"/>
              <a:buChar char="●"/>
              <a:defRPr/>
            </a:lvl4pPr>
            <a:lvl5pPr marL="2286000" lvl="4" indent="-381000" algn="ctr" rtl="0">
              <a:spcBef>
                <a:spcPts val="0"/>
              </a:spcBef>
              <a:spcAft>
                <a:spcPts val="0"/>
              </a:spcAft>
              <a:buSzPts val="2400"/>
              <a:buChar char="○"/>
              <a:defRPr/>
            </a:lvl5pPr>
            <a:lvl6pPr marL="2743200" lvl="5" indent="-381000" algn="ctr" rtl="0">
              <a:spcBef>
                <a:spcPts val="0"/>
              </a:spcBef>
              <a:spcAft>
                <a:spcPts val="0"/>
              </a:spcAft>
              <a:buSzPts val="2400"/>
              <a:buChar char="■"/>
              <a:defRPr/>
            </a:lvl6pPr>
            <a:lvl7pPr marL="3200400" lvl="6" indent="-381000" algn="ctr" rtl="0">
              <a:spcBef>
                <a:spcPts val="0"/>
              </a:spcBef>
              <a:spcAft>
                <a:spcPts val="0"/>
              </a:spcAft>
              <a:buSzPts val="2400"/>
              <a:buChar char="●"/>
              <a:defRPr/>
            </a:lvl7pPr>
            <a:lvl8pPr marL="3657600" lvl="7" indent="-381000" algn="ctr" rtl="0">
              <a:spcBef>
                <a:spcPts val="0"/>
              </a:spcBef>
              <a:spcAft>
                <a:spcPts val="0"/>
              </a:spcAft>
              <a:buSzPts val="2400"/>
              <a:buChar char="○"/>
              <a:defRPr/>
            </a:lvl8pPr>
            <a:lvl9pPr marL="4114800" lvl="8" indent="-381000" algn="ctr" rtl="0">
              <a:spcBef>
                <a:spcPts val="0"/>
              </a:spcBef>
              <a:spcAft>
                <a:spcPts val="0"/>
              </a:spcAft>
              <a:buSzPts val="2400"/>
              <a:buChar char="■"/>
              <a:defRPr/>
            </a:lvl9pPr>
          </a:lstStyle>
          <a:p>
            <a:endParaRPr/>
          </a:p>
        </p:txBody>
      </p:sp>
      <p:sp>
        <p:nvSpPr>
          <p:cNvPr id="78" name="Google Shape;78;p10"/>
          <p:cNvSpPr txBox="1">
            <a:spLocks noGrp="1"/>
          </p:cNvSpPr>
          <p:nvPr>
            <p:ph type="sldNum" idx="12"/>
          </p:nvPr>
        </p:nvSpPr>
        <p:spPr>
          <a:xfrm>
            <a:off x="8404250" y="-9000"/>
            <a:ext cx="616800" cy="393600"/>
          </a:xfrm>
          <a:prstGeom prst="rect">
            <a:avLst/>
          </a:prstGeom>
        </p:spPr>
        <p:txBody>
          <a:bodyPr spcFirstLastPara="1" wrap="square" lIns="91425" tIns="91425" rIns="91425" bIns="91425" anchor="ctr" anchorCtr="0">
            <a:normAutofit/>
          </a:bodyPr>
          <a:lstStyle>
            <a:lvl1pPr marL="286349" lvl="0" indent="0" rtl="0">
              <a:buNone/>
              <a:defRPr>
                <a:solidFill>
                  <a:schemeClr val="dk1"/>
                </a:solidFill>
              </a:defRPr>
            </a:lvl1pPr>
            <a:lvl2pPr marL="286349" lvl="1" indent="0" rtl="0">
              <a:buNone/>
              <a:defRPr>
                <a:solidFill>
                  <a:schemeClr val="dk1"/>
                </a:solidFill>
              </a:defRPr>
            </a:lvl2pPr>
            <a:lvl3pPr marL="286349" lvl="2" indent="0" rtl="0">
              <a:buNone/>
              <a:defRPr>
                <a:solidFill>
                  <a:schemeClr val="dk1"/>
                </a:solidFill>
              </a:defRPr>
            </a:lvl3pPr>
            <a:lvl4pPr marL="286349" lvl="3" indent="0" rtl="0">
              <a:buNone/>
              <a:defRPr>
                <a:solidFill>
                  <a:schemeClr val="dk1"/>
                </a:solidFill>
              </a:defRPr>
            </a:lvl4pPr>
            <a:lvl5pPr marL="286349" lvl="4" indent="0" rtl="0">
              <a:buNone/>
              <a:defRPr>
                <a:solidFill>
                  <a:schemeClr val="dk1"/>
                </a:solidFill>
              </a:defRPr>
            </a:lvl5pPr>
            <a:lvl6pPr marL="286349" lvl="5" indent="0" rtl="0">
              <a:buNone/>
              <a:defRPr>
                <a:solidFill>
                  <a:schemeClr val="dk1"/>
                </a:solidFill>
              </a:defRPr>
            </a:lvl6pPr>
            <a:lvl7pPr marL="286349" lvl="6" indent="0" rtl="0">
              <a:buNone/>
              <a:defRPr>
                <a:solidFill>
                  <a:schemeClr val="dk1"/>
                </a:solidFill>
              </a:defRPr>
            </a:lvl7pPr>
            <a:lvl8pPr marL="286349" lvl="7" indent="0" rtl="0">
              <a:buNone/>
              <a:defRPr>
                <a:solidFill>
                  <a:schemeClr val="dk1"/>
                </a:solidFill>
              </a:defRPr>
            </a:lvl8pPr>
            <a:lvl9pPr marL="286349" lvl="8" indent="0" rtl="0">
              <a:buNone/>
              <a:defRPr>
                <a:solidFill>
                  <a:schemeClr val="dk1"/>
                </a:solidFill>
              </a:defRPr>
            </a:lvl9pPr>
          </a:lstStyle>
          <a:p>
            <a:pPr marL="286349"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FAFDFE"/>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Source Sans Pro"/>
              <a:buNone/>
              <a:defRPr sz="2800">
                <a:solidFill>
                  <a:schemeClr val="dk1"/>
                </a:solidFill>
                <a:latin typeface="Source Sans Pro"/>
                <a:ea typeface="Source Sans Pro"/>
                <a:cs typeface="Source Sans Pro"/>
                <a:sym typeface="Source Sans Pr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1pPr>
            <a:lvl2pPr marL="914400" lvl="1"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2pPr>
            <a:lvl3pPr marL="1371600" lvl="2"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3pPr>
            <a:lvl4pPr marL="1828800" lvl="3"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4pPr>
            <a:lvl5pPr marL="2286000" lvl="4"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5pPr>
            <a:lvl6pPr marL="2743200" lvl="5"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6pPr>
            <a:lvl7pPr marL="3200400" lvl="6"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7pPr>
            <a:lvl8pPr marL="3657600" lvl="7"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8pPr>
            <a:lvl9pPr marL="4114800" lvl="8" indent="-381000">
              <a:lnSpc>
                <a:spcPct val="115000"/>
              </a:lnSpc>
              <a:spcBef>
                <a:spcPts val="0"/>
              </a:spcBef>
              <a:spcAft>
                <a:spcPts val="0"/>
              </a:spcAft>
              <a:buClr>
                <a:schemeClr val="dk2"/>
              </a:buClr>
              <a:buSzPts val="2400"/>
              <a:buFont typeface="Source Sans Pro"/>
              <a:buChar char="■"/>
              <a:defRPr sz="2400">
                <a:solidFill>
                  <a:schemeClr val="dk2"/>
                </a:solidFill>
                <a:latin typeface="Source Sans Pro"/>
                <a:ea typeface="Source Sans Pro"/>
                <a:cs typeface="Source Sans Pro"/>
                <a:sym typeface="Source Sans Pr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Source Sans Pro"/>
                <a:ea typeface="Source Sans Pro"/>
                <a:cs typeface="Source Sans Pro"/>
                <a:sym typeface="Source Sans Pro"/>
              </a:defRPr>
            </a:lvl1pPr>
            <a:lvl2pPr lvl="1" algn="r">
              <a:buNone/>
              <a:defRPr sz="1000">
                <a:solidFill>
                  <a:schemeClr val="dk2"/>
                </a:solidFill>
                <a:latin typeface="Source Sans Pro"/>
                <a:ea typeface="Source Sans Pro"/>
                <a:cs typeface="Source Sans Pro"/>
                <a:sym typeface="Source Sans Pro"/>
              </a:defRPr>
            </a:lvl2pPr>
            <a:lvl3pPr lvl="2" algn="r">
              <a:buNone/>
              <a:defRPr sz="1000">
                <a:solidFill>
                  <a:schemeClr val="dk2"/>
                </a:solidFill>
                <a:latin typeface="Source Sans Pro"/>
                <a:ea typeface="Source Sans Pro"/>
                <a:cs typeface="Source Sans Pro"/>
                <a:sym typeface="Source Sans Pro"/>
              </a:defRPr>
            </a:lvl3pPr>
            <a:lvl4pPr lvl="3" algn="r">
              <a:buNone/>
              <a:defRPr sz="1000">
                <a:solidFill>
                  <a:schemeClr val="dk2"/>
                </a:solidFill>
                <a:latin typeface="Source Sans Pro"/>
                <a:ea typeface="Source Sans Pro"/>
                <a:cs typeface="Source Sans Pro"/>
                <a:sym typeface="Source Sans Pro"/>
              </a:defRPr>
            </a:lvl4pPr>
            <a:lvl5pPr lvl="4" algn="r">
              <a:buNone/>
              <a:defRPr sz="1000">
                <a:solidFill>
                  <a:schemeClr val="dk2"/>
                </a:solidFill>
                <a:latin typeface="Source Sans Pro"/>
                <a:ea typeface="Source Sans Pro"/>
                <a:cs typeface="Source Sans Pro"/>
                <a:sym typeface="Source Sans Pro"/>
              </a:defRPr>
            </a:lvl5pPr>
            <a:lvl6pPr lvl="5" algn="r">
              <a:buNone/>
              <a:defRPr sz="1000">
                <a:solidFill>
                  <a:schemeClr val="dk2"/>
                </a:solidFill>
                <a:latin typeface="Source Sans Pro"/>
                <a:ea typeface="Source Sans Pro"/>
                <a:cs typeface="Source Sans Pro"/>
                <a:sym typeface="Source Sans Pro"/>
              </a:defRPr>
            </a:lvl6pPr>
            <a:lvl7pPr lvl="6" algn="r">
              <a:buNone/>
              <a:defRPr sz="1000">
                <a:solidFill>
                  <a:schemeClr val="dk2"/>
                </a:solidFill>
                <a:latin typeface="Source Sans Pro"/>
                <a:ea typeface="Source Sans Pro"/>
                <a:cs typeface="Source Sans Pro"/>
                <a:sym typeface="Source Sans Pro"/>
              </a:defRPr>
            </a:lvl7pPr>
            <a:lvl8pPr lvl="7" algn="r">
              <a:buNone/>
              <a:defRPr sz="1000">
                <a:solidFill>
                  <a:schemeClr val="dk2"/>
                </a:solidFill>
                <a:latin typeface="Source Sans Pro"/>
                <a:ea typeface="Source Sans Pro"/>
                <a:cs typeface="Source Sans Pro"/>
                <a:sym typeface="Source Sans Pro"/>
              </a:defRPr>
            </a:lvl8pPr>
            <a:lvl9pPr lvl="8" algn="r">
              <a:buNone/>
              <a:defRPr sz="1000">
                <a:solidFill>
                  <a:schemeClr val="dk2"/>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hyperlink" Target="https://www.w3.org/TR/2013/NOTE-prov-overview-20130430/"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hyperlink" Target="about:blank" TargetMode="External"/><Relationship Id="rId4" Type="http://schemas.openxmlformats.org/officeDocument/2006/relationships/image" Target="../media/image12.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5"/>
          <p:cNvSpPr txBox="1">
            <a:spLocks noGrp="1"/>
          </p:cNvSpPr>
          <p:nvPr>
            <p:ph type="subTitle" idx="1"/>
          </p:nvPr>
        </p:nvSpPr>
        <p:spPr>
          <a:xfrm>
            <a:off x="164851" y="1232325"/>
            <a:ext cx="6174478" cy="2648112"/>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Clr>
                <a:srgbClr val="000000"/>
              </a:buClr>
              <a:buSzPct val="30937"/>
              <a:buFont typeface="Arial"/>
              <a:buNone/>
            </a:pPr>
            <a:r>
              <a:rPr lang="en-GB" sz="3600" dirty="0"/>
              <a:t>Improving transparency of sensitive data processing by semi-automating data provenance in TREs</a:t>
            </a:r>
            <a:endParaRPr sz="3600" dirty="0"/>
          </a:p>
        </p:txBody>
      </p:sp>
      <p:sp>
        <p:nvSpPr>
          <p:cNvPr id="193" name="Google Shape;193;p25"/>
          <p:cNvSpPr txBox="1">
            <a:spLocks noGrp="1"/>
          </p:cNvSpPr>
          <p:nvPr>
            <p:ph type="subTitle" idx="3"/>
          </p:nvPr>
        </p:nvSpPr>
        <p:spPr>
          <a:xfrm>
            <a:off x="270000" y="4464575"/>
            <a:ext cx="5237400" cy="592200"/>
          </a:xfrm>
          <a:prstGeom prst="rect">
            <a:avLst/>
          </a:prstGeom>
        </p:spPr>
        <p:txBody>
          <a:bodyPr spcFirstLastPara="1" wrap="square" lIns="91425" tIns="91425" rIns="91425" bIns="91425" anchor="t" anchorCtr="0">
            <a:normAutofit fontScale="77500" lnSpcReduction="20000"/>
          </a:bodyPr>
          <a:lstStyle/>
          <a:p>
            <a:pPr marL="0" lvl="0" indent="0" algn="l" rtl="0">
              <a:lnSpc>
                <a:spcPct val="80000"/>
              </a:lnSpc>
              <a:spcBef>
                <a:spcPts val="0"/>
              </a:spcBef>
              <a:spcAft>
                <a:spcPts val="0"/>
              </a:spcAft>
              <a:buClr>
                <a:srgbClr val="000000"/>
              </a:buClr>
              <a:buSzPct val="49154"/>
              <a:buFont typeface="Arial"/>
              <a:buNone/>
            </a:pPr>
            <a:r>
              <a:rPr lang="en-GB" sz="1566"/>
              <a:t>Katherine O’Sullivan, Head of Secure Data Services, University of Sheffield</a:t>
            </a:r>
            <a:endParaRPr sz="1566"/>
          </a:p>
          <a:p>
            <a:pPr marL="0" lvl="0" indent="0" algn="l" rtl="0">
              <a:lnSpc>
                <a:spcPct val="80000"/>
              </a:lnSpc>
              <a:spcBef>
                <a:spcPts val="1200"/>
              </a:spcBef>
              <a:spcAft>
                <a:spcPts val="1200"/>
              </a:spcAft>
              <a:buClr>
                <a:srgbClr val="000000"/>
              </a:buClr>
              <a:buSzPct val="49154"/>
              <a:buFont typeface="Arial"/>
              <a:buNone/>
            </a:pPr>
            <a:r>
              <a:rPr lang="en-GB" sz="1566"/>
              <a:t>Milan Markovic, Interdisciplinary Research Fellow, University of Aberdeen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34"/>
          <p:cNvSpPr txBox="1">
            <a:spLocks noGrp="1"/>
          </p:cNvSpPr>
          <p:nvPr>
            <p:ph type="title"/>
          </p:nvPr>
        </p:nvSpPr>
        <p:spPr>
          <a:xfrm>
            <a:off x="742950" y="1095375"/>
            <a:ext cx="4657800" cy="2133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a:t>Any questions?</a:t>
            </a:r>
            <a:endParaRPr/>
          </a:p>
        </p:txBody>
      </p:sp>
      <p:sp>
        <p:nvSpPr>
          <p:cNvPr id="323" name="Google Shape;323;p34"/>
          <p:cNvSpPr txBox="1">
            <a:spLocks noGrp="1"/>
          </p:cNvSpPr>
          <p:nvPr>
            <p:ph type="subTitle" idx="1"/>
          </p:nvPr>
        </p:nvSpPr>
        <p:spPr>
          <a:xfrm>
            <a:off x="742950" y="3343275"/>
            <a:ext cx="7416000" cy="590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en-GB"/>
              <a:t>k.k.osullivan@sheffield.ac.uk</a:t>
            </a:r>
            <a:endParaRPr/>
          </a:p>
        </p:txBody>
      </p:sp>
      <p:sp>
        <p:nvSpPr>
          <p:cNvPr id="324" name="Google Shape;324;p34"/>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10</a:t>
            </a:fld>
            <a:endParaRPr/>
          </a:p>
        </p:txBody>
      </p:sp>
      <p:sp>
        <p:nvSpPr>
          <p:cNvPr id="325" name="Google Shape;325;p34"/>
          <p:cNvSpPr txBox="1"/>
          <p:nvPr/>
        </p:nvSpPr>
        <p:spPr>
          <a:xfrm>
            <a:off x="5586975" y="1572875"/>
            <a:ext cx="2706600" cy="19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100" i="1">
                <a:solidFill>
                  <a:schemeClr val="lt2"/>
                </a:solidFill>
                <a:latin typeface="Source Sans Pro"/>
                <a:ea typeface="Source Sans Pro"/>
                <a:cs typeface="Source Sans Pro"/>
                <a:sym typeface="Source Sans Pro"/>
              </a:rPr>
              <a:t>Available open source:</a:t>
            </a:r>
            <a:endParaRPr sz="1100" i="1">
              <a:solidFill>
                <a:schemeClr val="lt2"/>
              </a:solidFill>
              <a:latin typeface="Source Sans Pro"/>
              <a:ea typeface="Source Sans Pro"/>
              <a:cs typeface="Source Sans Pro"/>
              <a:sym typeface="Source Sans Pro"/>
            </a:endParaRPr>
          </a:p>
          <a:p>
            <a:pPr marL="457200" lvl="0" indent="-298450" algn="l" rtl="0">
              <a:spcBef>
                <a:spcPts val="0"/>
              </a:spcBef>
              <a:spcAft>
                <a:spcPts val="0"/>
              </a:spcAft>
              <a:buClr>
                <a:schemeClr val="lt2"/>
              </a:buClr>
              <a:buSzPts val="1100"/>
              <a:buFont typeface="Source Sans Pro"/>
              <a:buChar char="-"/>
            </a:pPr>
            <a:r>
              <a:rPr lang="en-GB" sz="1100" i="1">
                <a:solidFill>
                  <a:schemeClr val="lt2"/>
                </a:solidFill>
                <a:latin typeface="Source Sans Pro"/>
                <a:ea typeface="Source Sans Pro"/>
                <a:cs typeface="Source Sans Pro"/>
                <a:sym typeface="Source Sans Pro"/>
              </a:rPr>
              <a:t>Dataset and variable selector (web)</a:t>
            </a:r>
            <a:br>
              <a:rPr lang="en-GB" sz="1100" i="1">
                <a:solidFill>
                  <a:schemeClr val="lt2"/>
                </a:solidFill>
                <a:latin typeface="Source Sans Pro"/>
                <a:ea typeface="Source Sans Pro"/>
                <a:cs typeface="Source Sans Pro"/>
                <a:sym typeface="Source Sans Pro"/>
              </a:rPr>
            </a:br>
            <a:r>
              <a:rPr lang="en-GB" sz="1100" i="1">
                <a:solidFill>
                  <a:schemeClr val="lt2"/>
                </a:solidFill>
                <a:latin typeface="Source Sans Pro"/>
                <a:ea typeface="Source Sans Pro"/>
                <a:cs typeface="Source Sans Pro"/>
                <a:sym typeface="Source Sans Pro"/>
              </a:rPr>
              <a:t>Provenance trace</a:t>
            </a:r>
            <a:endParaRPr sz="1100" i="1">
              <a:solidFill>
                <a:schemeClr val="lt2"/>
              </a:solidFill>
              <a:latin typeface="Source Sans Pro"/>
              <a:ea typeface="Source Sans Pro"/>
              <a:cs typeface="Source Sans Pro"/>
              <a:sym typeface="Source Sans Pro"/>
            </a:endParaRPr>
          </a:p>
          <a:p>
            <a:pPr marL="457200" lvl="0" indent="-298450" algn="l" rtl="0">
              <a:spcBef>
                <a:spcPts val="0"/>
              </a:spcBef>
              <a:spcAft>
                <a:spcPts val="0"/>
              </a:spcAft>
              <a:buClr>
                <a:schemeClr val="lt2"/>
              </a:buClr>
              <a:buSzPts val="1100"/>
              <a:buFont typeface="Source Sans Pro"/>
              <a:buChar char="-"/>
            </a:pPr>
            <a:r>
              <a:rPr lang="en-GB" sz="1100" i="1">
                <a:solidFill>
                  <a:schemeClr val="lt2"/>
                </a:solidFill>
                <a:latin typeface="Source Sans Pro"/>
                <a:ea typeface="Source Sans Pro"/>
                <a:cs typeface="Source Sans Pro"/>
                <a:sym typeface="Source Sans Pro"/>
              </a:rPr>
              <a:t>GUI demo</a:t>
            </a:r>
            <a:endParaRPr sz="1100" i="1">
              <a:solidFill>
                <a:schemeClr val="lt2"/>
              </a:solidFill>
              <a:latin typeface="Source Sans Pro"/>
              <a:ea typeface="Source Sans Pro"/>
              <a:cs typeface="Source Sans Pro"/>
              <a:sym typeface="Source Sans Pro"/>
            </a:endParaRPr>
          </a:p>
          <a:p>
            <a:pPr marL="457200" lvl="0" indent="-298450" algn="l" rtl="0">
              <a:spcBef>
                <a:spcPts val="0"/>
              </a:spcBef>
              <a:spcAft>
                <a:spcPts val="0"/>
              </a:spcAft>
              <a:buClr>
                <a:schemeClr val="lt2"/>
              </a:buClr>
              <a:buSzPts val="1100"/>
              <a:buFont typeface="Source Sans Pro"/>
              <a:buChar char="-"/>
            </a:pPr>
            <a:r>
              <a:rPr lang="en-GB" sz="1100" i="1">
                <a:solidFill>
                  <a:schemeClr val="lt2"/>
                </a:solidFill>
                <a:latin typeface="Source Sans Pro"/>
                <a:ea typeface="Source Sans Pro"/>
                <a:cs typeface="Source Sans Pro"/>
                <a:sym typeface="Source Sans Pro"/>
              </a:rPr>
              <a:t>GUI interface</a:t>
            </a:r>
            <a:endParaRPr sz="1100" i="1">
              <a:solidFill>
                <a:schemeClr val="lt2"/>
              </a:solidFill>
              <a:latin typeface="Source Sans Pro"/>
              <a:ea typeface="Source Sans Pro"/>
              <a:cs typeface="Source Sans Pro"/>
              <a:sym typeface="Source Sans Pro"/>
            </a:endParaRPr>
          </a:p>
          <a:p>
            <a:pPr marL="0" lvl="0" indent="0" algn="l" rtl="0">
              <a:spcBef>
                <a:spcPts val="0"/>
              </a:spcBef>
              <a:spcAft>
                <a:spcPts val="0"/>
              </a:spcAft>
              <a:buNone/>
            </a:pPr>
            <a:endParaRPr sz="1100" i="1">
              <a:solidFill>
                <a:schemeClr val="lt2"/>
              </a:solidFill>
              <a:latin typeface="Source Sans Pro"/>
              <a:ea typeface="Source Sans Pro"/>
              <a:cs typeface="Source Sans Pro"/>
              <a:sym typeface="Source Sans Pro"/>
            </a:endParaRPr>
          </a:p>
          <a:p>
            <a:pPr marL="0" lvl="0" indent="0" algn="l" rtl="0">
              <a:spcBef>
                <a:spcPts val="0"/>
              </a:spcBef>
              <a:spcAft>
                <a:spcPts val="0"/>
              </a:spcAft>
              <a:buNone/>
            </a:pPr>
            <a:r>
              <a:rPr lang="en-GB" sz="1500" b="1" i="1">
                <a:solidFill>
                  <a:schemeClr val="lt2"/>
                </a:solidFill>
                <a:latin typeface="Source Sans Pro"/>
                <a:ea typeface="Source Sans Pro"/>
                <a:cs typeface="Source Sans Pro"/>
                <a:sym typeface="Source Sans Pro"/>
              </a:rPr>
              <a:t>www.tre-provenance.github.io</a:t>
            </a:r>
            <a:endParaRPr sz="1800" b="1" i="1">
              <a:solidFill>
                <a:schemeClr val="lt2"/>
              </a:solidFill>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6"/>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The Problem: A lack of transparency</a:t>
            </a:r>
            <a:endParaRPr/>
          </a:p>
        </p:txBody>
      </p:sp>
      <p:sp>
        <p:nvSpPr>
          <p:cNvPr id="199" name="Google Shape;199;p26"/>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2</a:t>
            </a:fld>
            <a:endParaRPr/>
          </a:p>
        </p:txBody>
      </p:sp>
      <p:sp>
        <p:nvSpPr>
          <p:cNvPr id="200" name="Google Shape;200;p26"/>
          <p:cNvSpPr txBox="1">
            <a:spLocks noGrp="1"/>
          </p:cNvSpPr>
          <p:nvPr>
            <p:ph type="body" idx="4294967295"/>
          </p:nvPr>
        </p:nvSpPr>
        <p:spPr>
          <a:xfrm>
            <a:off x="128275" y="1084000"/>
            <a:ext cx="4629600" cy="3404400"/>
          </a:xfrm>
          <a:prstGeom prst="rect">
            <a:avLst/>
          </a:prstGeom>
        </p:spPr>
        <p:txBody>
          <a:bodyPr spcFirstLastPara="1" wrap="square" lIns="91425" tIns="91425" rIns="91425" bIns="91425" anchor="t" anchorCtr="0">
            <a:normAutofit fontScale="77500" lnSpcReduction="20000"/>
          </a:bodyPr>
          <a:lstStyle/>
          <a:p>
            <a:pPr marL="0" lvl="0" indent="0" algn="l" rtl="0">
              <a:spcBef>
                <a:spcPts val="0"/>
              </a:spcBef>
              <a:spcAft>
                <a:spcPts val="0"/>
              </a:spcAft>
              <a:buNone/>
            </a:pPr>
            <a:r>
              <a:rPr lang="en-GB" sz="2300">
                <a:highlight>
                  <a:schemeClr val="dk1"/>
                </a:highlight>
              </a:rPr>
              <a:t>Data linkage within TREs is perceived by researchers to be a ‘Black Box’ (i.e. no transparency about how the data is extracted, pseudonymised or linked).</a:t>
            </a:r>
            <a:endParaRPr sz="2300">
              <a:highlight>
                <a:schemeClr val="dk1"/>
              </a:highlight>
            </a:endParaRPr>
          </a:p>
          <a:p>
            <a:pPr marL="0" lvl="0" indent="0" algn="l" rtl="0">
              <a:spcBef>
                <a:spcPts val="1200"/>
              </a:spcBef>
              <a:spcAft>
                <a:spcPts val="0"/>
              </a:spcAft>
              <a:buNone/>
            </a:pPr>
            <a:endParaRPr sz="100">
              <a:highlight>
                <a:schemeClr val="dk1"/>
              </a:highlight>
            </a:endParaRPr>
          </a:p>
          <a:p>
            <a:pPr marL="0" lvl="0" indent="0" algn="l" rtl="0">
              <a:spcBef>
                <a:spcPts val="1200"/>
              </a:spcBef>
              <a:spcAft>
                <a:spcPts val="0"/>
              </a:spcAft>
              <a:buNone/>
            </a:pPr>
            <a:r>
              <a:rPr lang="en-GB" sz="2300">
                <a:highlight>
                  <a:schemeClr val="dk1"/>
                </a:highlight>
              </a:rPr>
              <a:t>The solution is </a:t>
            </a:r>
            <a:r>
              <a:rPr lang="en-GB" sz="2300" b="1">
                <a:highlight>
                  <a:schemeClr val="dk1"/>
                </a:highlight>
              </a:rPr>
              <a:t>data provenance</a:t>
            </a:r>
            <a:r>
              <a:rPr lang="en-GB" sz="2300">
                <a:highlight>
                  <a:schemeClr val="dk1"/>
                </a:highlight>
              </a:rPr>
              <a:t>, information about entities, activities and people involved in producing a piece of data or thing, which can be used to form assessments about its quality, reliability or trustworthiness.</a:t>
            </a:r>
            <a:endParaRPr sz="2300">
              <a:highlight>
                <a:schemeClr val="dk1"/>
              </a:highlight>
            </a:endParaRPr>
          </a:p>
          <a:p>
            <a:pPr marL="0" lvl="0" indent="0" algn="l" rtl="0">
              <a:spcBef>
                <a:spcPts val="1200"/>
              </a:spcBef>
              <a:spcAft>
                <a:spcPts val="0"/>
              </a:spcAft>
              <a:buNone/>
            </a:pPr>
            <a:endParaRPr sz="100">
              <a:highlight>
                <a:schemeClr val="dk1"/>
              </a:highlight>
            </a:endParaRPr>
          </a:p>
          <a:p>
            <a:pPr marL="0" lvl="0" indent="0" algn="l" rtl="0">
              <a:spcBef>
                <a:spcPts val="1200"/>
              </a:spcBef>
              <a:spcAft>
                <a:spcPts val="1200"/>
              </a:spcAft>
              <a:buNone/>
            </a:pPr>
            <a:r>
              <a:rPr lang="en-GB" sz="1242" u="sng">
                <a:solidFill>
                  <a:schemeClr val="hlink"/>
                </a:solidFill>
                <a:latin typeface="Arial"/>
                <a:ea typeface="Arial"/>
                <a:cs typeface="Arial"/>
                <a:sym typeface="Arial"/>
                <a:hlinkClick r:id="rId3"/>
              </a:rPr>
              <a:t>PROV-Overview (w3.org)</a:t>
            </a:r>
            <a:endParaRPr sz="2442">
              <a:highlight>
                <a:schemeClr val="dk1"/>
              </a:highlight>
            </a:endParaRPr>
          </a:p>
        </p:txBody>
      </p:sp>
      <p:pic>
        <p:nvPicPr>
          <p:cNvPr id="201" name="Google Shape;201;p26" descr="A diagram of data linkage process&#10;&#10;Description automatically generated"/>
          <p:cNvPicPr preferRelativeResize="0"/>
          <p:nvPr/>
        </p:nvPicPr>
        <p:blipFill rotWithShape="1">
          <a:blip r:embed="rId4">
            <a:alphaModFix/>
          </a:blip>
          <a:srcRect/>
          <a:stretch/>
        </p:blipFill>
        <p:spPr>
          <a:xfrm>
            <a:off x="5089950" y="1084000"/>
            <a:ext cx="3441550" cy="3371200"/>
          </a:xfrm>
          <a:prstGeom prst="rect">
            <a:avLst/>
          </a:prstGeom>
          <a:noFill/>
          <a:ln>
            <a:noFill/>
          </a:ln>
        </p:spPr>
      </p:pic>
      <p:sp>
        <p:nvSpPr>
          <p:cNvPr id="202" name="Google Shape;202;p26"/>
          <p:cNvSpPr txBox="1"/>
          <p:nvPr/>
        </p:nvSpPr>
        <p:spPr>
          <a:xfrm>
            <a:off x="683850" y="3943100"/>
            <a:ext cx="41904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400">
              <a:solidFill>
                <a:schemeClr val="dk2"/>
              </a:solidFill>
              <a:latin typeface="Source Sans Pro"/>
              <a:ea typeface="Source Sans Pro"/>
              <a:cs typeface="Source Sans Pro"/>
              <a:sym typeface="Source Sans Pr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7"/>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GB"/>
              <a:t>PROV-O: A lightweight ontology</a:t>
            </a:r>
            <a:endParaRPr/>
          </a:p>
        </p:txBody>
      </p:sp>
      <p:sp>
        <p:nvSpPr>
          <p:cNvPr id="208" name="Google Shape;208;p27"/>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3</a:t>
            </a:fld>
            <a:endParaRPr/>
          </a:p>
        </p:txBody>
      </p:sp>
      <p:grpSp>
        <p:nvGrpSpPr>
          <p:cNvPr id="209" name="Google Shape;209;p27"/>
          <p:cNvGrpSpPr/>
          <p:nvPr/>
        </p:nvGrpSpPr>
        <p:grpSpPr>
          <a:xfrm>
            <a:off x="204450" y="1180171"/>
            <a:ext cx="8514016" cy="1830852"/>
            <a:chOff x="83451" y="1402192"/>
            <a:chExt cx="8514016" cy="2254744"/>
          </a:xfrm>
        </p:grpSpPr>
        <p:grpSp>
          <p:nvGrpSpPr>
            <p:cNvPr id="210" name="Google Shape;210;p27"/>
            <p:cNvGrpSpPr/>
            <p:nvPr/>
          </p:nvGrpSpPr>
          <p:grpSpPr>
            <a:xfrm>
              <a:off x="867335" y="1402192"/>
              <a:ext cx="5709332" cy="697958"/>
              <a:chOff x="867335" y="904875"/>
              <a:chExt cx="5709332" cy="697958"/>
            </a:xfrm>
          </p:grpSpPr>
          <p:sp>
            <p:nvSpPr>
              <p:cNvPr id="211" name="Google Shape;211;p27"/>
              <p:cNvSpPr/>
              <p:nvPr/>
            </p:nvSpPr>
            <p:spPr>
              <a:xfrm rot="10800000">
                <a:off x="867335" y="904875"/>
                <a:ext cx="880783" cy="630335"/>
              </a:xfrm>
              <a:prstGeom prst="flowChartOffpageConnector">
                <a:avLst/>
              </a:prstGeom>
              <a:solidFill>
                <a:srgbClr val="E0A248"/>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sp>
            <p:nvSpPr>
              <p:cNvPr id="212" name="Google Shape;212;p27"/>
              <p:cNvSpPr txBox="1"/>
              <p:nvPr/>
            </p:nvSpPr>
            <p:spPr>
              <a:xfrm>
                <a:off x="939292" y="1035377"/>
                <a:ext cx="736800" cy="37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Agent</a:t>
                </a:r>
                <a:endParaRPr>
                  <a:solidFill>
                    <a:schemeClr val="dk2"/>
                  </a:solidFill>
                  <a:latin typeface="Source Sans Pro"/>
                  <a:ea typeface="Source Sans Pro"/>
                  <a:cs typeface="Source Sans Pro"/>
                  <a:sym typeface="Source Sans Pro"/>
                </a:endParaRPr>
              </a:p>
            </p:txBody>
          </p:sp>
          <p:sp>
            <p:nvSpPr>
              <p:cNvPr id="213" name="Google Shape;213;p27"/>
              <p:cNvSpPr txBox="1"/>
              <p:nvPr/>
            </p:nvSpPr>
            <p:spPr>
              <a:xfrm>
                <a:off x="1917367" y="958433"/>
                <a:ext cx="4659300" cy="644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something that bears some form of responsibility for an activity taking place: e.g. person, organisation, or software</a:t>
                </a:r>
                <a:endParaRPr>
                  <a:solidFill>
                    <a:schemeClr val="dk2"/>
                  </a:solidFill>
                  <a:latin typeface="Source Sans Pro"/>
                  <a:ea typeface="Source Sans Pro"/>
                  <a:cs typeface="Source Sans Pro"/>
                  <a:sym typeface="Source Sans Pro"/>
                </a:endParaRPr>
              </a:p>
            </p:txBody>
          </p:sp>
        </p:grpSp>
        <p:grpSp>
          <p:nvGrpSpPr>
            <p:cNvPr id="214" name="Google Shape;214;p27"/>
            <p:cNvGrpSpPr/>
            <p:nvPr/>
          </p:nvGrpSpPr>
          <p:grpSpPr>
            <a:xfrm>
              <a:off x="730853" y="2189437"/>
              <a:ext cx="7866614" cy="379200"/>
              <a:chOff x="705970" y="1737481"/>
              <a:chExt cx="7866614" cy="379200"/>
            </a:xfrm>
          </p:grpSpPr>
          <p:sp>
            <p:nvSpPr>
              <p:cNvPr id="215" name="Google Shape;215;p27"/>
              <p:cNvSpPr/>
              <p:nvPr/>
            </p:nvSpPr>
            <p:spPr>
              <a:xfrm>
                <a:off x="705970" y="1737481"/>
                <a:ext cx="1122900" cy="369300"/>
              </a:xfrm>
              <a:prstGeom prst="ellipse">
                <a:avLst/>
              </a:prstGeom>
              <a:solidFill>
                <a:srgbClr val="FFC000"/>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Entity</a:t>
                </a:r>
                <a:endParaRPr>
                  <a:solidFill>
                    <a:schemeClr val="dk2"/>
                  </a:solidFill>
                  <a:latin typeface="Source Sans Pro"/>
                  <a:ea typeface="Source Sans Pro"/>
                  <a:cs typeface="Source Sans Pro"/>
                  <a:sym typeface="Source Sans Pro"/>
                </a:endParaRPr>
              </a:p>
            </p:txBody>
          </p:sp>
          <p:sp>
            <p:nvSpPr>
              <p:cNvPr id="216" name="Google Shape;216;p27"/>
              <p:cNvSpPr txBox="1"/>
              <p:nvPr/>
            </p:nvSpPr>
            <p:spPr>
              <a:xfrm>
                <a:off x="1892484" y="1737481"/>
                <a:ext cx="6680100" cy="379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physical, digital, conceptual, or other kind of thing: images, database, dataset, etc.</a:t>
                </a:r>
                <a:endParaRPr>
                  <a:solidFill>
                    <a:schemeClr val="dk2"/>
                  </a:solidFill>
                  <a:latin typeface="Source Sans Pro"/>
                  <a:ea typeface="Source Sans Pro"/>
                  <a:cs typeface="Source Sans Pro"/>
                  <a:sym typeface="Source Sans Pro"/>
                </a:endParaRPr>
              </a:p>
            </p:txBody>
          </p:sp>
        </p:grpSp>
        <p:grpSp>
          <p:nvGrpSpPr>
            <p:cNvPr id="217" name="Google Shape;217;p27"/>
            <p:cNvGrpSpPr/>
            <p:nvPr/>
          </p:nvGrpSpPr>
          <p:grpSpPr>
            <a:xfrm>
              <a:off x="867334" y="2747036"/>
              <a:ext cx="6205233" cy="909900"/>
              <a:chOff x="867335" y="2104405"/>
              <a:chExt cx="6205233" cy="909900"/>
            </a:xfrm>
          </p:grpSpPr>
          <p:sp>
            <p:nvSpPr>
              <p:cNvPr id="218" name="Google Shape;218;p27"/>
              <p:cNvSpPr/>
              <p:nvPr/>
            </p:nvSpPr>
            <p:spPr>
              <a:xfrm>
                <a:off x="867335" y="2237217"/>
                <a:ext cx="880800" cy="369300"/>
              </a:xfrm>
              <a:prstGeom prst="rect">
                <a:avLst/>
              </a:prstGeom>
              <a:solidFill>
                <a:srgbClr val="75E0AA"/>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Activity</a:t>
                </a:r>
                <a:endParaRPr>
                  <a:solidFill>
                    <a:schemeClr val="dk2"/>
                  </a:solidFill>
                  <a:latin typeface="Source Sans Pro"/>
                  <a:ea typeface="Source Sans Pro"/>
                  <a:cs typeface="Source Sans Pro"/>
                  <a:sym typeface="Source Sans Pro"/>
                </a:endParaRPr>
              </a:p>
            </p:txBody>
          </p:sp>
          <p:sp>
            <p:nvSpPr>
              <p:cNvPr id="219" name="Google Shape;219;p27"/>
              <p:cNvSpPr txBox="1"/>
              <p:nvPr/>
            </p:nvSpPr>
            <p:spPr>
              <a:xfrm>
                <a:off x="1917368" y="2104405"/>
                <a:ext cx="5155200" cy="909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something that occurs over a period of time and acts upon or with entities; e.g. consuming, processing, transforming, modifying, relocating, using, or generating entities.</a:t>
                </a:r>
                <a:endParaRPr sz="1400" i="0" u="none" strike="noStrike" cap="none">
                  <a:solidFill>
                    <a:schemeClr val="dk2"/>
                  </a:solidFill>
                  <a:latin typeface="Source Sans Pro"/>
                  <a:ea typeface="Source Sans Pro"/>
                  <a:cs typeface="Source Sans Pro"/>
                  <a:sym typeface="Source Sans Pro"/>
                </a:endParaRPr>
              </a:p>
            </p:txBody>
          </p:sp>
        </p:grpSp>
        <p:sp>
          <p:nvSpPr>
            <p:cNvPr id="220" name="Google Shape;220;p27"/>
            <p:cNvSpPr txBox="1"/>
            <p:nvPr/>
          </p:nvSpPr>
          <p:spPr>
            <a:xfrm rot="-5400000">
              <a:off x="-260649" y="2102761"/>
              <a:ext cx="9960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Classes</a:t>
              </a:r>
              <a:endParaRPr sz="2400" i="0" u="none" strike="noStrike" cap="none">
                <a:solidFill>
                  <a:schemeClr val="dk2"/>
                </a:solidFill>
                <a:latin typeface="Source Sans Pro"/>
                <a:ea typeface="Source Sans Pro"/>
                <a:cs typeface="Source Sans Pro"/>
                <a:sym typeface="Source Sans Pro"/>
              </a:endParaRPr>
            </a:p>
          </p:txBody>
        </p:sp>
        <p:sp>
          <p:nvSpPr>
            <p:cNvPr id="221" name="Google Shape;221;p27"/>
            <p:cNvSpPr/>
            <p:nvPr/>
          </p:nvSpPr>
          <p:spPr>
            <a:xfrm>
              <a:off x="495180" y="1455750"/>
              <a:ext cx="235800" cy="1793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grpSp>
      <p:sp>
        <p:nvSpPr>
          <p:cNvPr id="222" name="Google Shape;222;p27"/>
          <p:cNvSpPr txBox="1"/>
          <p:nvPr/>
        </p:nvSpPr>
        <p:spPr>
          <a:xfrm>
            <a:off x="851852" y="3088344"/>
            <a:ext cx="53271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i="0" u="none" strike="noStrike" cap="none">
                <a:solidFill>
                  <a:schemeClr val="dk2"/>
                </a:solidFill>
                <a:latin typeface="Source Sans Pro"/>
                <a:ea typeface="Source Sans Pro"/>
                <a:cs typeface="Source Sans Pro"/>
                <a:sym typeface="Source Sans Pro"/>
              </a:rPr>
              <a:t>Object properties connect pairs of individuals (Classes)</a:t>
            </a:r>
            <a:endParaRPr>
              <a:solidFill>
                <a:schemeClr val="dk2"/>
              </a:solidFill>
              <a:latin typeface="Source Sans Pro"/>
              <a:ea typeface="Source Sans Pro"/>
              <a:cs typeface="Source Sans Pro"/>
              <a:sym typeface="Source Sans Pro"/>
            </a:endParaRPr>
          </a:p>
        </p:txBody>
      </p:sp>
      <p:sp>
        <p:nvSpPr>
          <p:cNvPr id="223" name="Google Shape;223;p27"/>
          <p:cNvSpPr txBox="1"/>
          <p:nvPr/>
        </p:nvSpPr>
        <p:spPr>
          <a:xfrm>
            <a:off x="851852" y="3395638"/>
            <a:ext cx="76530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i="0" u="none" strike="noStrike" cap="none">
                <a:solidFill>
                  <a:schemeClr val="dk2"/>
                </a:solidFill>
                <a:latin typeface="Source Sans Pro"/>
                <a:ea typeface="Source Sans Pro"/>
                <a:cs typeface="Source Sans Pro"/>
                <a:sym typeface="Source Sans Pro"/>
              </a:rPr>
              <a:t>Data properties connect individuals with literals (data values – strings or integers)</a:t>
            </a:r>
            <a:endParaRPr>
              <a:solidFill>
                <a:schemeClr val="dk2"/>
              </a:solidFill>
              <a:latin typeface="Source Sans Pro"/>
              <a:ea typeface="Source Sans Pro"/>
              <a:cs typeface="Source Sans Pro"/>
              <a:sym typeface="Source Sans Pro"/>
            </a:endParaRPr>
          </a:p>
        </p:txBody>
      </p:sp>
      <p:sp>
        <p:nvSpPr>
          <p:cNvPr id="224" name="Google Shape;224;p27"/>
          <p:cNvSpPr txBox="1"/>
          <p:nvPr/>
        </p:nvSpPr>
        <p:spPr>
          <a:xfrm>
            <a:off x="851852" y="3710033"/>
            <a:ext cx="57423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600" i="0" u="none" strike="noStrike" cap="none">
                <a:solidFill>
                  <a:schemeClr val="dk2"/>
                </a:solidFill>
                <a:latin typeface="Source Sans Pro"/>
                <a:ea typeface="Source Sans Pro"/>
                <a:cs typeface="Source Sans Pro"/>
                <a:sym typeface="Source Sans Pro"/>
              </a:rPr>
              <a:t>Individuals represent actual objects from the domain (Class)</a:t>
            </a:r>
            <a:endParaRPr sz="1600" i="0" u="none" strike="noStrike" cap="none">
              <a:solidFill>
                <a:schemeClr val="dk2"/>
              </a:solidFill>
              <a:latin typeface="Source Sans Pro"/>
              <a:ea typeface="Source Sans Pro"/>
              <a:cs typeface="Source Sans Pro"/>
              <a:sym typeface="Source Sans Pro"/>
            </a:endParaRPr>
          </a:p>
        </p:txBody>
      </p:sp>
      <p:sp>
        <p:nvSpPr>
          <p:cNvPr id="225" name="Google Shape;225;p27"/>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sp>
        <p:nvSpPr>
          <p:cNvPr id="226" name="Google Shape;226;p27"/>
          <p:cNvSpPr txBox="1"/>
          <p:nvPr/>
        </p:nvSpPr>
        <p:spPr>
          <a:xfrm rot="-5400000">
            <a:off x="-266423" y="3191996"/>
            <a:ext cx="12882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Properties</a:t>
            </a:r>
            <a:endParaRPr>
              <a:solidFill>
                <a:schemeClr val="dk2"/>
              </a:solidFill>
              <a:latin typeface="Source Sans Pro"/>
              <a:ea typeface="Source Sans Pro"/>
              <a:cs typeface="Source Sans Pro"/>
              <a:sym typeface="Source Sans Pr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8"/>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Step 1: Process Mapping via Stakeholder Engagement and translating the process into PROV-O</a:t>
            </a:r>
            <a:endParaRPr sz="2350"/>
          </a:p>
        </p:txBody>
      </p:sp>
      <p:sp>
        <p:nvSpPr>
          <p:cNvPr id="232" name="Google Shape;232;p28"/>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4</a:t>
            </a:fld>
            <a:endParaRPr/>
          </a:p>
        </p:txBody>
      </p:sp>
      <p:sp>
        <p:nvSpPr>
          <p:cNvPr id="233" name="Google Shape;233;p28"/>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pic>
        <p:nvPicPr>
          <p:cNvPr id="234" name="Google Shape;234;p28" descr="A diagram of a health data research project&#10;&#10;Description automatically generated"/>
          <p:cNvPicPr preferRelativeResize="0"/>
          <p:nvPr/>
        </p:nvPicPr>
        <p:blipFill rotWithShape="1">
          <a:blip r:embed="rId3">
            <a:alphaModFix/>
          </a:blip>
          <a:srcRect/>
          <a:stretch/>
        </p:blipFill>
        <p:spPr>
          <a:xfrm>
            <a:off x="371488" y="1367750"/>
            <a:ext cx="3746076" cy="3006475"/>
          </a:xfrm>
          <a:prstGeom prst="rect">
            <a:avLst/>
          </a:prstGeom>
          <a:solidFill>
            <a:srgbClr val="FFFFFF"/>
          </a:solidFill>
          <a:ln>
            <a:noFill/>
          </a:ln>
        </p:spPr>
      </p:pic>
      <p:pic>
        <p:nvPicPr>
          <p:cNvPr id="235" name="Google Shape;235;p28"/>
          <p:cNvPicPr preferRelativeResize="0"/>
          <p:nvPr/>
        </p:nvPicPr>
        <p:blipFill rotWithShape="1">
          <a:blip r:embed="rId4">
            <a:alphaModFix/>
          </a:blip>
          <a:srcRect/>
          <a:stretch/>
        </p:blipFill>
        <p:spPr>
          <a:xfrm>
            <a:off x="4836775" y="1273150"/>
            <a:ext cx="3312325" cy="3377499"/>
          </a:xfrm>
          <a:prstGeom prst="rect">
            <a:avLst/>
          </a:prstGeom>
          <a:solidFill>
            <a:srgbClr val="FFFFFF"/>
          </a:solidFill>
          <a:ln>
            <a:noFill/>
          </a:ln>
        </p:spPr>
      </p:pic>
      <p:sp>
        <p:nvSpPr>
          <p:cNvPr id="236" name="Google Shape;236;p28"/>
          <p:cNvSpPr txBox="1"/>
          <p:nvPr/>
        </p:nvSpPr>
        <p:spPr>
          <a:xfrm>
            <a:off x="1305375" y="945350"/>
            <a:ext cx="1878300" cy="4224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GB" sz="1800" i="1">
                <a:solidFill>
                  <a:schemeClr val="dk2"/>
                </a:solidFill>
              </a:rPr>
              <a:t>Simple Mapping</a:t>
            </a:r>
            <a:endParaRPr sz="1800">
              <a:solidFill>
                <a:schemeClr val="dk2"/>
              </a:solidFill>
            </a:endParaRPr>
          </a:p>
        </p:txBody>
      </p:sp>
      <p:sp>
        <p:nvSpPr>
          <p:cNvPr id="237" name="Google Shape;237;p28"/>
          <p:cNvSpPr txBox="1"/>
          <p:nvPr/>
        </p:nvSpPr>
        <p:spPr>
          <a:xfrm>
            <a:off x="5597133" y="945350"/>
            <a:ext cx="1791600" cy="42240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FFFFFF"/>
              </a:buClr>
              <a:buSzPts val="1800"/>
              <a:buFont typeface="Arial"/>
              <a:buNone/>
            </a:pPr>
            <a:r>
              <a:rPr lang="en-GB" sz="1800" b="0" i="1" u="none" strike="noStrike" cap="none">
                <a:solidFill>
                  <a:schemeClr val="dk2"/>
                </a:solidFill>
                <a:latin typeface="Arial"/>
                <a:ea typeface="Arial"/>
                <a:cs typeface="Arial"/>
                <a:sym typeface="Arial"/>
              </a:rPr>
              <a:t>Actual Mapping</a:t>
            </a:r>
            <a:endParaRPr>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9"/>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Step 2: Expand the generic PROV-O vocabulary with specific TRE vocabulary</a:t>
            </a:r>
            <a:endParaRPr sz="2350"/>
          </a:p>
        </p:txBody>
      </p:sp>
      <p:sp>
        <p:nvSpPr>
          <p:cNvPr id="243" name="Google Shape;243;p29"/>
          <p:cNvSpPr txBox="1">
            <a:spLocks noGrp="1"/>
          </p:cNvSpPr>
          <p:nvPr>
            <p:ph type="sldNum" idx="12"/>
          </p:nvPr>
        </p:nvSpPr>
        <p:spPr>
          <a:xfrm>
            <a:off x="8551864" y="4737118"/>
            <a:ext cx="469200" cy="4482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5</a:t>
            </a:fld>
            <a:endParaRPr/>
          </a:p>
        </p:txBody>
      </p:sp>
      <p:sp>
        <p:nvSpPr>
          <p:cNvPr id="244" name="Google Shape;244;p29"/>
          <p:cNvSpPr/>
          <p:nvPr/>
        </p:nvSpPr>
        <p:spPr>
          <a:xfrm>
            <a:off x="616168" y="2836956"/>
            <a:ext cx="235800" cy="9078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sp>
        <p:nvSpPr>
          <p:cNvPr id="245" name="Google Shape;245;p29"/>
          <p:cNvSpPr/>
          <p:nvPr/>
        </p:nvSpPr>
        <p:spPr>
          <a:xfrm>
            <a:off x="3607438" y="1133137"/>
            <a:ext cx="1385100" cy="568500"/>
          </a:xfrm>
          <a:prstGeom prst="ellipse">
            <a:avLst/>
          </a:prstGeom>
          <a:solidFill>
            <a:srgbClr val="FBCB3B"/>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200" b="0" i="0" u="none" strike="noStrike" cap="none">
                <a:solidFill>
                  <a:srgbClr val="00374E"/>
                </a:solidFill>
                <a:latin typeface="Arial"/>
                <a:ea typeface="Arial"/>
                <a:cs typeface="Arial"/>
                <a:sym typeface="Arial"/>
              </a:rPr>
              <a:t>Database (source)</a:t>
            </a:r>
            <a:endParaRPr/>
          </a:p>
        </p:txBody>
      </p:sp>
      <p:sp>
        <p:nvSpPr>
          <p:cNvPr id="246" name="Google Shape;246;p29"/>
          <p:cNvSpPr/>
          <p:nvPr/>
        </p:nvSpPr>
        <p:spPr>
          <a:xfrm>
            <a:off x="3594741" y="2601700"/>
            <a:ext cx="1421400" cy="568500"/>
          </a:xfrm>
          <a:prstGeom prst="rect">
            <a:avLst/>
          </a:prstGeom>
          <a:solidFill>
            <a:srgbClr val="75E0AA"/>
          </a:solidFill>
          <a:ln w="28575"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200" b="0" i="0" u="none" strike="noStrike" cap="none">
                <a:solidFill>
                  <a:srgbClr val="00374E"/>
                </a:solidFill>
                <a:latin typeface="Arial"/>
                <a:ea typeface="Arial"/>
                <a:cs typeface="Arial"/>
                <a:sym typeface="Arial"/>
              </a:rPr>
              <a:t>DataSelection</a:t>
            </a:r>
            <a:endParaRPr sz="1200" b="0" i="0" u="none" strike="noStrike" cap="none">
              <a:solidFill>
                <a:srgbClr val="00374E"/>
              </a:solidFill>
              <a:latin typeface="Arial"/>
              <a:ea typeface="Arial"/>
              <a:cs typeface="Arial"/>
              <a:sym typeface="Arial"/>
            </a:endParaRPr>
          </a:p>
        </p:txBody>
      </p:sp>
      <p:grpSp>
        <p:nvGrpSpPr>
          <p:cNvPr id="247" name="Google Shape;247;p29"/>
          <p:cNvGrpSpPr/>
          <p:nvPr/>
        </p:nvGrpSpPr>
        <p:grpSpPr>
          <a:xfrm>
            <a:off x="7220006" y="2527173"/>
            <a:ext cx="855877" cy="717573"/>
            <a:chOff x="939291" y="2158664"/>
            <a:chExt cx="880804" cy="630335"/>
          </a:xfrm>
        </p:grpSpPr>
        <p:sp>
          <p:nvSpPr>
            <p:cNvPr id="248" name="Google Shape;248;p29"/>
            <p:cNvSpPr/>
            <p:nvPr/>
          </p:nvSpPr>
          <p:spPr>
            <a:xfrm rot="10800000">
              <a:off x="939291" y="2158664"/>
              <a:ext cx="880783" cy="630335"/>
            </a:xfrm>
            <a:prstGeom prst="flowChartOffpageConnector">
              <a:avLst/>
            </a:prstGeom>
            <a:solidFill>
              <a:srgbClr val="E3AC04"/>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49" name="Google Shape;249;p29"/>
            <p:cNvSpPr txBox="1"/>
            <p:nvPr/>
          </p:nvSpPr>
          <p:spPr>
            <a:xfrm>
              <a:off x="975595" y="2204224"/>
              <a:ext cx="844500" cy="405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200" b="0" i="0" u="none" strike="noStrike" cap="none">
                  <a:solidFill>
                    <a:srgbClr val="000000"/>
                  </a:solidFill>
                  <a:latin typeface="Arial"/>
                  <a:ea typeface="Arial"/>
                  <a:cs typeface="Arial"/>
                  <a:sym typeface="Arial"/>
                </a:rPr>
                <a:t>Lead Analyst</a:t>
              </a:r>
              <a:endParaRPr/>
            </a:p>
          </p:txBody>
        </p:sp>
      </p:grpSp>
      <p:sp>
        <p:nvSpPr>
          <p:cNvPr id="250" name="Google Shape;250;p29"/>
          <p:cNvSpPr/>
          <p:nvPr/>
        </p:nvSpPr>
        <p:spPr>
          <a:xfrm>
            <a:off x="3612986" y="4208994"/>
            <a:ext cx="1385100" cy="568500"/>
          </a:xfrm>
          <a:prstGeom prst="ellipse">
            <a:avLst/>
          </a:prstGeom>
          <a:solidFill>
            <a:srgbClr val="FBCB3B"/>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600" b="0" i="0" u="none" strike="noStrike" cap="none">
                <a:solidFill>
                  <a:srgbClr val="00374E"/>
                </a:solidFill>
                <a:latin typeface="Arial"/>
                <a:ea typeface="Arial"/>
                <a:cs typeface="Arial"/>
                <a:sym typeface="Arial"/>
              </a:rPr>
              <a:t>Dataset</a:t>
            </a:r>
            <a:endParaRPr/>
          </a:p>
        </p:txBody>
      </p:sp>
      <p:cxnSp>
        <p:nvCxnSpPr>
          <p:cNvPr id="251" name="Google Shape;251;p29"/>
          <p:cNvCxnSpPr>
            <a:stCxn id="246" idx="0"/>
            <a:endCxn id="245" idx="4"/>
          </p:cNvCxnSpPr>
          <p:nvPr/>
        </p:nvCxnSpPr>
        <p:spPr>
          <a:xfrm rot="10800000">
            <a:off x="4300041" y="1701700"/>
            <a:ext cx="5400" cy="900000"/>
          </a:xfrm>
          <a:prstGeom prst="straightConnector1">
            <a:avLst/>
          </a:prstGeom>
          <a:noFill/>
          <a:ln w="38100" cap="flat" cmpd="sng">
            <a:solidFill>
              <a:srgbClr val="00CCCF"/>
            </a:solidFill>
            <a:prstDash val="solid"/>
            <a:round/>
            <a:headEnd type="none" w="sm" len="sm"/>
            <a:tailEnd type="triangle" w="med" len="med"/>
          </a:ln>
          <a:effectLst>
            <a:outerShdw blurRad="40000" dist="23000" dir="5400000" rotWithShape="0">
              <a:srgbClr val="000000">
                <a:alpha val="34900"/>
              </a:srgbClr>
            </a:outerShdw>
          </a:effectLst>
        </p:spPr>
      </p:cxnSp>
      <p:cxnSp>
        <p:nvCxnSpPr>
          <p:cNvPr id="252" name="Google Shape;252;p29"/>
          <p:cNvCxnSpPr>
            <a:stCxn id="250" idx="0"/>
            <a:endCxn id="246" idx="2"/>
          </p:cNvCxnSpPr>
          <p:nvPr/>
        </p:nvCxnSpPr>
        <p:spPr>
          <a:xfrm rot="10800000">
            <a:off x="4305536" y="3170094"/>
            <a:ext cx="0" cy="1038900"/>
          </a:xfrm>
          <a:prstGeom prst="straightConnector1">
            <a:avLst/>
          </a:prstGeom>
          <a:noFill/>
          <a:ln w="38100" cap="flat" cmpd="sng">
            <a:solidFill>
              <a:srgbClr val="00CCCF"/>
            </a:solidFill>
            <a:prstDash val="solid"/>
            <a:round/>
            <a:headEnd type="none" w="sm" len="sm"/>
            <a:tailEnd type="triangle" w="med" len="med"/>
          </a:ln>
          <a:effectLst>
            <a:outerShdw blurRad="40000" dist="23000" dir="5400000" rotWithShape="0">
              <a:srgbClr val="000000">
                <a:alpha val="34900"/>
              </a:srgbClr>
            </a:outerShdw>
          </a:effectLst>
        </p:spPr>
      </p:cxnSp>
      <p:sp>
        <p:nvSpPr>
          <p:cNvPr id="253" name="Google Shape;253;p29"/>
          <p:cNvSpPr txBox="1"/>
          <p:nvPr/>
        </p:nvSpPr>
        <p:spPr>
          <a:xfrm>
            <a:off x="3670158" y="2111451"/>
            <a:ext cx="572700" cy="307800"/>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used</a:t>
            </a:r>
            <a:endParaRPr>
              <a:solidFill>
                <a:schemeClr val="dk2"/>
              </a:solidFill>
              <a:latin typeface="Source Sans Pro"/>
              <a:ea typeface="Source Sans Pro"/>
              <a:cs typeface="Source Sans Pro"/>
              <a:sym typeface="Source Sans Pro"/>
            </a:endParaRPr>
          </a:p>
        </p:txBody>
      </p:sp>
      <p:sp>
        <p:nvSpPr>
          <p:cNvPr id="254" name="Google Shape;254;p29"/>
          <p:cNvSpPr txBox="1"/>
          <p:nvPr/>
        </p:nvSpPr>
        <p:spPr>
          <a:xfrm>
            <a:off x="2778050" y="3595300"/>
            <a:ext cx="1466100" cy="307800"/>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wasGeneratedBy</a:t>
            </a:r>
            <a:endParaRPr sz="1400" i="0" u="none" strike="noStrike" cap="none">
              <a:solidFill>
                <a:schemeClr val="dk2"/>
              </a:solidFill>
              <a:latin typeface="Source Sans Pro"/>
              <a:ea typeface="Source Sans Pro"/>
              <a:cs typeface="Source Sans Pro"/>
              <a:sym typeface="Source Sans Pro"/>
            </a:endParaRPr>
          </a:p>
        </p:txBody>
      </p:sp>
      <p:sp>
        <p:nvSpPr>
          <p:cNvPr id="255" name="Google Shape;255;p29"/>
          <p:cNvSpPr txBox="1"/>
          <p:nvPr/>
        </p:nvSpPr>
        <p:spPr>
          <a:xfrm>
            <a:off x="5345236" y="2493170"/>
            <a:ext cx="1739700" cy="307800"/>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wasAssociatedWith</a:t>
            </a:r>
            <a:endParaRPr sz="1400" i="0" u="none" strike="noStrike" cap="none">
              <a:solidFill>
                <a:schemeClr val="dk2"/>
              </a:solidFill>
              <a:latin typeface="Source Sans Pro"/>
              <a:ea typeface="Source Sans Pro"/>
              <a:cs typeface="Source Sans Pro"/>
              <a:sym typeface="Source Sans Pro"/>
            </a:endParaRPr>
          </a:p>
        </p:txBody>
      </p:sp>
      <p:cxnSp>
        <p:nvCxnSpPr>
          <p:cNvPr id="256" name="Google Shape;256;p29"/>
          <p:cNvCxnSpPr>
            <a:stCxn id="250" idx="2"/>
            <a:endCxn id="245" idx="2"/>
          </p:cNvCxnSpPr>
          <p:nvPr/>
        </p:nvCxnSpPr>
        <p:spPr>
          <a:xfrm rot="10800000">
            <a:off x="3607586" y="1417344"/>
            <a:ext cx="5400" cy="3075900"/>
          </a:xfrm>
          <a:prstGeom prst="curvedConnector3">
            <a:avLst>
              <a:gd name="adj1" fmla="val 24603912"/>
            </a:avLst>
          </a:prstGeom>
          <a:noFill/>
          <a:ln w="38100" cap="flat" cmpd="sng">
            <a:solidFill>
              <a:srgbClr val="00CCCF"/>
            </a:solidFill>
            <a:prstDash val="solid"/>
            <a:round/>
            <a:headEnd type="none" w="sm" len="sm"/>
            <a:tailEnd type="triangle" w="med" len="med"/>
          </a:ln>
        </p:spPr>
      </p:cxnSp>
      <p:sp>
        <p:nvSpPr>
          <p:cNvPr id="257" name="Google Shape;257;p29"/>
          <p:cNvSpPr txBox="1"/>
          <p:nvPr/>
        </p:nvSpPr>
        <p:spPr>
          <a:xfrm>
            <a:off x="746887" y="3372501"/>
            <a:ext cx="1537500" cy="307800"/>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wasDerivedFrom</a:t>
            </a:r>
            <a:endParaRPr sz="1400" i="0" u="none" strike="noStrike" cap="none">
              <a:solidFill>
                <a:schemeClr val="dk2"/>
              </a:solidFill>
              <a:latin typeface="Source Sans Pro"/>
              <a:ea typeface="Source Sans Pro"/>
              <a:cs typeface="Source Sans Pro"/>
              <a:sym typeface="Source Sans Pro"/>
            </a:endParaRPr>
          </a:p>
        </p:txBody>
      </p:sp>
      <p:sp>
        <p:nvSpPr>
          <p:cNvPr id="258" name="Google Shape;258;p29"/>
          <p:cNvSpPr txBox="1"/>
          <p:nvPr/>
        </p:nvSpPr>
        <p:spPr>
          <a:xfrm rot="-1562516">
            <a:off x="5728956" y="3900934"/>
            <a:ext cx="1513568" cy="309199"/>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i="0" u="none" strike="noStrike" cap="none">
                <a:solidFill>
                  <a:schemeClr val="dk2"/>
                </a:solidFill>
                <a:latin typeface="Source Sans Pro"/>
                <a:ea typeface="Source Sans Pro"/>
                <a:cs typeface="Source Sans Pro"/>
                <a:sym typeface="Source Sans Pro"/>
              </a:rPr>
              <a:t>wasAttributedTo</a:t>
            </a:r>
            <a:endParaRPr sz="1400" i="0" u="none" strike="noStrike" cap="none">
              <a:solidFill>
                <a:schemeClr val="dk2"/>
              </a:solidFill>
              <a:latin typeface="Source Sans Pro"/>
              <a:ea typeface="Source Sans Pro"/>
              <a:cs typeface="Source Sans Pro"/>
              <a:sym typeface="Source Sans Pro"/>
            </a:endParaRPr>
          </a:p>
        </p:txBody>
      </p:sp>
      <p:sp>
        <p:nvSpPr>
          <p:cNvPr id="259" name="Google Shape;259;p29"/>
          <p:cNvSpPr txBox="1"/>
          <p:nvPr/>
        </p:nvSpPr>
        <p:spPr>
          <a:xfrm>
            <a:off x="5033554" y="1438725"/>
            <a:ext cx="2155200" cy="276900"/>
          </a:xfrm>
          <a:prstGeom prst="rect">
            <a:avLst/>
          </a:prstGeom>
          <a:noFill/>
          <a:ln w="38100" cap="flat" cmpd="sng">
            <a:solidFill>
              <a:schemeClr val="l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dirty="0">
                <a:solidFill>
                  <a:schemeClr val="dk2"/>
                </a:solidFill>
                <a:latin typeface="Source Sans Pro"/>
                <a:ea typeface="Source Sans Pro"/>
                <a:cs typeface="Source Sans Pro"/>
                <a:sym typeface="Source Sans Pro"/>
              </a:rPr>
              <a:t>name, version, </a:t>
            </a:r>
            <a:r>
              <a:rPr lang="en-GB" sz="1200" dirty="0" err="1">
                <a:solidFill>
                  <a:schemeClr val="dk2"/>
                </a:solidFill>
                <a:latin typeface="Source Sans Pro"/>
                <a:ea typeface="Source Sans Pro"/>
                <a:cs typeface="Source Sans Pro"/>
                <a:sym typeface="Source Sans Pro"/>
              </a:rPr>
              <a:t>d</a:t>
            </a:r>
            <a:r>
              <a:rPr lang="en-GB" sz="1200" i="0" u="none" strike="noStrike" cap="none" dirty="0" err="1">
                <a:solidFill>
                  <a:schemeClr val="dk2"/>
                </a:solidFill>
                <a:latin typeface="Source Sans Pro"/>
                <a:ea typeface="Source Sans Pro"/>
                <a:cs typeface="Source Sans Pro"/>
                <a:sym typeface="Source Sans Pro"/>
              </a:rPr>
              <a:t>ataCustodian</a:t>
            </a:r>
            <a:endParaRPr sz="1200" i="0" u="none" strike="noStrike" cap="none" dirty="0">
              <a:solidFill>
                <a:schemeClr val="dk2"/>
              </a:solidFill>
              <a:latin typeface="Source Sans Pro"/>
              <a:ea typeface="Source Sans Pro"/>
              <a:cs typeface="Source Sans Pro"/>
              <a:sym typeface="Source Sans Pro"/>
            </a:endParaRPr>
          </a:p>
        </p:txBody>
      </p:sp>
      <p:sp>
        <p:nvSpPr>
          <p:cNvPr id="260" name="Google Shape;260;p29"/>
          <p:cNvSpPr txBox="1"/>
          <p:nvPr/>
        </p:nvSpPr>
        <p:spPr>
          <a:xfrm>
            <a:off x="8124700" y="2571296"/>
            <a:ext cx="988200" cy="246300"/>
          </a:xfrm>
          <a:prstGeom prst="rect">
            <a:avLst/>
          </a:prstGeom>
          <a:noFill/>
          <a:ln w="25400" cap="flat" cmpd="sng">
            <a:solidFill>
              <a:srgbClr val="FFFFF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000" b="0" i="0" u="none" strike="noStrike" cap="none">
                <a:solidFill>
                  <a:srgbClr val="FFFFFF"/>
                </a:solidFill>
                <a:latin typeface="Arial"/>
                <a:ea typeface="Arial"/>
                <a:cs typeface="Arial"/>
                <a:sym typeface="Arial"/>
              </a:rPr>
              <a:t>name, email </a:t>
            </a:r>
            <a:endParaRPr/>
          </a:p>
        </p:txBody>
      </p:sp>
      <p:sp>
        <p:nvSpPr>
          <p:cNvPr id="261" name="Google Shape;261;p29"/>
          <p:cNvSpPr txBox="1"/>
          <p:nvPr/>
        </p:nvSpPr>
        <p:spPr>
          <a:xfrm>
            <a:off x="2887884" y="2601700"/>
            <a:ext cx="657300" cy="276900"/>
          </a:xfrm>
          <a:prstGeom prst="rect">
            <a:avLst/>
          </a:prstGeom>
          <a:noFill/>
          <a:ln w="28575" cap="flat" cmpd="sng">
            <a:solidFill>
              <a:schemeClr val="l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a:solidFill>
                  <a:schemeClr val="dk2"/>
                </a:solidFill>
                <a:latin typeface="Source Sans Pro"/>
                <a:ea typeface="Source Sans Pro"/>
                <a:cs typeface="Source Sans Pro"/>
                <a:sym typeface="Source Sans Pro"/>
              </a:rPr>
              <a:t>atTime</a:t>
            </a:r>
            <a:endParaRPr sz="1200" i="0" u="none" strike="noStrike" cap="none">
              <a:solidFill>
                <a:schemeClr val="dk2"/>
              </a:solidFill>
              <a:latin typeface="Source Sans Pro"/>
              <a:ea typeface="Source Sans Pro"/>
              <a:cs typeface="Source Sans Pro"/>
              <a:sym typeface="Source Sans Pro"/>
            </a:endParaRPr>
          </a:p>
        </p:txBody>
      </p:sp>
      <p:cxnSp>
        <p:nvCxnSpPr>
          <p:cNvPr id="262" name="Google Shape;262;p29"/>
          <p:cNvCxnSpPr>
            <a:stCxn id="250" idx="6"/>
            <a:endCxn id="248" idx="0"/>
          </p:cNvCxnSpPr>
          <p:nvPr/>
        </p:nvCxnSpPr>
        <p:spPr>
          <a:xfrm rot="10800000" flipH="1">
            <a:off x="4998086" y="3244644"/>
            <a:ext cx="2649900" cy="1248600"/>
          </a:xfrm>
          <a:prstGeom prst="straightConnector1">
            <a:avLst/>
          </a:prstGeom>
          <a:noFill/>
          <a:ln w="38100" cap="flat" cmpd="sng">
            <a:solidFill>
              <a:srgbClr val="00CCCF"/>
            </a:solidFill>
            <a:prstDash val="solid"/>
            <a:round/>
            <a:headEnd type="none" w="sm" len="sm"/>
            <a:tailEnd type="triangle" w="med" len="med"/>
          </a:ln>
          <a:effectLst>
            <a:outerShdw blurRad="40000" dist="20000" dir="5400000" rotWithShape="0">
              <a:srgbClr val="000000">
                <a:alpha val="37650"/>
              </a:srgbClr>
            </a:outerShdw>
          </a:effectLst>
        </p:spPr>
      </p:cxnSp>
      <p:sp>
        <p:nvSpPr>
          <p:cNvPr id="263" name="Google Shape;263;p29"/>
          <p:cNvSpPr txBox="1"/>
          <p:nvPr/>
        </p:nvSpPr>
        <p:spPr>
          <a:xfrm>
            <a:off x="117550" y="2002847"/>
            <a:ext cx="1146600" cy="261600"/>
          </a:xfrm>
          <a:prstGeom prst="rect">
            <a:avLst/>
          </a:prstGeom>
          <a:noFill/>
          <a:ln w="28575" cap="flat" cmpd="sng">
            <a:solidFill>
              <a:srgbClr val="00CCC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100" i="0" u="none" strike="noStrike" cap="none">
                <a:solidFill>
                  <a:schemeClr val="dk2"/>
                </a:solidFill>
                <a:latin typeface="Source Sans Pro"/>
                <a:ea typeface="Source Sans Pro"/>
                <a:cs typeface="Source Sans Pro"/>
                <a:sym typeface="Source Sans Pro"/>
              </a:rPr>
              <a:t>Object property</a:t>
            </a:r>
            <a:endParaRPr>
              <a:solidFill>
                <a:schemeClr val="dk2"/>
              </a:solidFill>
              <a:latin typeface="Source Sans Pro"/>
              <a:ea typeface="Source Sans Pro"/>
              <a:cs typeface="Source Sans Pro"/>
              <a:sym typeface="Source Sans Pro"/>
            </a:endParaRPr>
          </a:p>
        </p:txBody>
      </p:sp>
      <p:sp>
        <p:nvSpPr>
          <p:cNvPr id="264" name="Google Shape;264;p29"/>
          <p:cNvSpPr txBox="1"/>
          <p:nvPr/>
        </p:nvSpPr>
        <p:spPr>
          <a:xfrm>
            <a:off x="128204" y="2412239"/>
            <a:ext cx="1354200" cy="276900"/>
          </a:xfrm>
          <a:prstGeom prst="rect">
            <a:avLst/>
          </a:prstGeom>
          <a:noFill/>
          <a:ln w="28575" cap="flat" cmpd="sng">
            <a:solidFill>
              <a:schemeClr val="l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a:solidFill>
                  <a:schemeClr val="dk2"/>
                </a:solidFill>
                <a:latin typeface="Source Sans Pro"/>
                <a:ea typeface="Source Sans Pro"/>
                <a:cs typeface="Source Sans Pro"/>
                <a:sym typeface="Source Sans Pro"/>
              </a:rPr>
              <a:t>Data property</a:t>
            </a:r>
            <a:endParaRPr>
              <a:solidFill>
                <a:schemeClr val="dk2"/>
              </a:solidFill>
              <a:latin typeface="Source Sans Pro"/>
              <a:ea typeface="Source Sans Pro"/>
              <a:cs typeface="Source Sans Pro"/>
              <a:sym typeface="Source Sans Pro"/>
            </a:endParaRPr>
          </a:p>
        </p:txBody>
      </p:sp>
      <p:sp>
        <p:nvSpPr>
          <p:cNvPr id="265" name="Google Shape;265;p29"/>
          <p:cNvSpPr txBox="1"/>
          <p:nvPr/>
        </p:nvSpPr>
        <p:spPr>
          <a:xfrm>
            <a:off x="117550" y="2834018"/>
            <a:ext cx="907500" cy="276900"/>
          </a:xfrm>
          <a:prstGeom prst="rect">
            <a:avLst/>
          </a:prstGeom>
          <a:noFill/>
          <a:ln w="28575" cap="flat" cmpd="sng">
            <a:solidFill>
              <a:srgbClr val="FF804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a:solidFill>
                  <a:schemeClr val="dk2"/>
                </a:solidFill>
                <a:latin typeface="Source Sans Pro"/>
                <a:ea typeface="Source Sans Pro"/>
                <a:cs typeface="Source Sans Pro"/>
                <a:sym typeface="Source Sans Pro"/>
              </a:rPr>
              <a:t>Individuals</a:t>
            </a:r>
            <a:endParaRPr>
              <a:solidFill>
                <a:schemeClr val="dk2"/>
              </a:solidFill>
              <a:latin typeface="Source Sans Pro"/>
              <a:ea typeface="Source Sans Pro"/>
              <a:cs typeface="Source Sans Pro"/>
              <a:sym typeface="Source Sans Pro"/>
            </a:endParaRPr>
          </a:p>
        </p:txBody>
      </p:sp>
      <p:sp>
        <p:nvSpPr>
          <p:cNvPr id="266" name="Google Shape;266;p29"/>
          <p:cNvSpPr txBox="1"/>
          <p:nvPr/>
        </p:nvSpPr>
        <p:spPr>
          <a:xfrm>
            <a:off x="8124700" y="2886038"/>
            <a:ext cx="583800" cy="276900"/>
          </a:xfrm>
          <a:prstGeom prst="rect">
            <a:avLst/>
          </a:prstGeom>
          <a:noFill/>
          <a:ln w="28575" cap="flat" cmpd="sng">
            <a:solidFill>
              <a:srgbClr val="FF8048"/>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a:solidFill>
                  <a:schemeClr val="dk2"/>
                </a:solidFill>
                <a:latin typeface="Source Sans Pro"/>
                <a:ea typeface="Source Sans Pro"/>
                <a:cs typeface="Source Sans Pro"/>
                <a:sym typeface="Source Sans Pro"/>
              </a:rPr>
              <a:t>Helen</a:t>
            </a:r>
            <a:endParaRPr>
              <a:solidFill>
                <a:schemeClr val="dk2"/>
              </a:solidFill>
              <a:latin typeface="Source Sans Pro"/>
              <a:ea typeface="Source Sans Pro"/>
              <a:cs typeface="Source Sans Pro"/>
              <a:sym typeface="Source Sans Pro"/>
            </a:endParaRPr>
          </a:p>
        </p:txBody>
      </p:sp>
      <p:sp>
        <p:nvSpPr>
          <p:cNvPr id="267" name="Google Shape;267;p29"/>
          <p:cNvSpPr txBox="1"/>
          <p:nvPr/>
        </p:nvSpPr>
        <p:spPr>
          <a:xfrm>
            <a:off x="5037793" y="1053828"/>
            <a:ext cx="1031100" cy="276900"/>
          </a:xfrm>
          <a:prstGeom prst="rect">
            <a:avLst/>
          </a:prstGeom>
          <a:noFill/>
          <a:ln w="28575" cap="flat" cmpd="sng">
            <a:solidFill>
              <a:schemeClr val="l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i="0" u="none" strike="noStrike" cap="none">
                <a:solidFill>
                  <a:schemeClr val="dk2"/>
                </a:solidFill>
                <a:latin typeface="Source Sans Pro"/>
                <a:ea typeface="Source Sans Pro"/>
                <a:cs typeface="Source Sans Pro"/>
                <a:sym typeface="Source Sans Pro"/>
              </a:rPr>
              <a:t>SMR00, PIS</a:t>
            </a:r>
            <a:endParaRPr>
              <a:solidFill>
                <a:schemeClr val="dk2"/>
              </a:solidFill>
              <a:latin typeface="Source Sans Pro"/>
              <a:ea typeface="Source Sans Pro"/>
              <a:cs typeface="Source Sans Pro"/>
              <a:sym typeface="Source Sans Pro"/>
            </a:endParaRPr>
          </a:p>
        </p:txBody>
      </p:sp>
      <p:grpSp>
        <p:nvGrpSpPr>
          <p:cNvPr id="268" name="Google Shape;268;p29"/>
          <p:cNvGrpSpPr/>
          <p:nvPr/>
        </p:nvGrpSpPr>
        <p:grpSpPr>
          <a:xfrm>
            <a:off x="261700" y="822053"/>
            <a:ext cx="681443" cy="937564"/>
            <a:chOff x="232122" y="801663"/>
            <a:chExt cx="822900" cy="1070156"/>
          </a:xfrm>
        </p:grpSpPr>
        <p:sp>
          <p:nvSpPr>
            <p:cNvPr id="269" name="Google Shape;269;p29"/>
            <p:cNvSpPr/>
            <p:nvPr/>
          </p:nvSpPr>
          <p:spPr>
            <a:xfrm>
              <a:off x="232122" y="1620719"/>
              <a:ext cx="822900" cy="251100"/>
            </a:xfrm>
            <a:prstGeom prst="ellipse">
              <a:avLst/>
            </a:prstGeom>
            <a:solidFill>
              <a:srgbClr val="FFC000"/>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800" i="0" u="none" strike="noStrike" cap="none">
                  <a:solidFill>
                    <a:schemeClr val="dk2"/>
                  </a:solidFill>
                  <a:latin typeface="Source Sans Pro"/>
                  <a:ea typeface="Source Sans Pro"/>
                  <a:cs typeface="Source Sans Pro"/>
                  <a:sym typeface="Source Sans Pro"/>
                </a:rPr>
                <a:t>Entity</a:t>
              </a:r>
              <a:endParaRPr>
                <a:solidFill>
                  <a:schemeClr val="dk2"/>
                </a:solidFill>
                <a:latin typeface="Source Sans Pro"/>
                <a:ea typeface="Source Sans Pro"/>
                <a:cs typeface="Source Sans Pro"/>
                <a:sym typeface="Source Sans Pro"/>
              </a:endParaRPr>
            </a:p>
          </p:txBody>
        </p:sp>
        <p:sp>
          <p:nvSpPr>
            <p:cNvPr id="270" name="Google Shape;270;p29"/>
            <p:cNvSpPr/>
            <p:nvPr/>
          </p:nvSpPr>
          <p:spPr>
            <a:xfrm>
              <a:off x="320810" y="1303589"/>
              <a:ext cx="645600" cy="251100"/>
            </a:xfrm>
            <a:prstGeom prst="rect">
              <a:avLst/>
            </a:prstGeom>
            <a:solidFill>
              <a:srgbClr val="75E0AA"/>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800" i="0" u="none" strike="noStrike" cap="none">
                  <a:solidFill>
                    <a:srgbClr val="00374E"/>
                  </a:solidFill>
                  <a:latin typeface="Source Sans Pro"/>
                  <a:ea typeface="Source Sans Pro"/>
                  <a:cs typeface="Source Sans Pro"/>
                  <a:sym typeface="Source Sans Pro"/>
                </a:rPr>
                <a:t>Activity</a:t>
              </a:r>
              <a:endParaRPr>
                <a:latin typeface="Source Sans Pro"/>
                <a:ea typeface="Source Sans Pro"/>
                <a:cs typeface="Source Sans Pro"/>
                <a:sym typeface="Source Sans Pro"/>
              </a:endParaRPr>
            </a:p>
          </p:txBody>
        </p:sp>
        <p:grpSp>
          <p:nvGrpSpPr>
            <p:cNvPr id="271" name="Google Shape;271;p29"/>
            <p:cNvGrpSpPr/>
            <p:nvPr/>
          </p:nvGrpSpPr>
          <p:grpSpPr>
            <a:xfrm>
              <a:off x="320810" y="801663"/>
              <a:ext cx="645459" cy="428565"/>
              <a:chOff x="886559" y="951899"/>
              <a:chExt cx="645459" cy="428565"/>
            </a:xfrm>
          </p:grpSpPr>
          <p:sp>
            <p:nvSpPr>
              <p:cNvPr id="272" name="Google Shape;272;p29"/>
              <p:cNvSpPr/>
              <p:nvPr/>
            </p:nvSpPr>
            <p:spPr>
              <a:xfrm rot="10800000">
                <a:off x="886559" y="951899"/>
                <a:ext cx="645459" cy="428565"/>
              </a:xfrm>
              <a:prstGeom prst="flowChartOffpageConnector">
                <a:avLst/>
              </a:prstGeom>
              <a:solidFill>
                <a:srgbClr val="E0A248"/>
              </a:solidFill>
              <a:ln w="2540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800" i="0" u="none" strike="noStrike" cap="none">
                  <a:solidFill>
                    <a:srgbClr val="FFFFFF"/>
                  </a:solidFill>
                  <a:latin typeface="Source Sans Pro"/>
                  <a:ea typeface="Source Sans Pro"/>
                  <a:cs typeface="Source Sans Pro"/>
                  <a:sym typeface="Source Sans Pro"/>
                </a:endParaRPr>
              </a:p>
            </p:txBody>
          </p:sp>
          <p:sp>
            <p:nvSpPr>
              <p:cNvPr id="273" name="Google Shape;273;p29"/>
              <p:cNvSpPr txBox="1"/>
              <p:nvPr/>
            </p:nvSpPr>
            <p:spPr>
              <a:xfrm>
                <a:off x="939292" y="1035377"/>
                <a:ext cx="540000" cy="237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750" i="0" u="none" strike="noStrike" cap="none">
                    <a:solidFill>
                      <a:schemeClr val="dk2"/>
                    </a:solidFill>
                    <a:latin typeface="Source Sans Pro"/>
                    <a:ea typeface="Source Sans Pro"/>
                    <a:cs typeface="Source Sans Pro"/>
                    <a:sym typeface="Source Sans Pro"/>
                  </a:rPr>
                  <a:t>Agent</a:t>
                </a:r>
                <a:endParaRPr>
                  <a:solidFill>
                    <a:schemeClr val="dk2"/>
                  </a:solidFill>
                  <a:latin typeface="Source Sans Pro"/>
                  <a:ea typeface="Source Sans Pro"/>
                  <a:cs typeface="Source Sans Pro"/>
                  <a:sym typeface="Source Sans Pro"/>
                </a:endParaRPr>
              </a:p>
            </p:txBody>
          </p:sp>
        </p:grpSp>
      </p:grpSp>
      <p:cxnSp>
        <p:nvCxnSpPr>
          <p:cNvPr id="274" name="Google Shape;274;p29"/>
          <p:cNvCxnSpPr>
            <a:stCxn id="263" idx="3"/>
          </p:cNvCxnSpPr>
          <p:nvPr/>
        </p:nvCxnSpPr>
        <p:spPr>
          <a:xfrm>
            <a:off x="1264150" y="2133647"/>
            <a:ext cx="496500" cy="3600"/>
          </a:xfrm>
          <a:prstGeom prst="straightConnector1">
            <a:avLst/>
          </a:prstGeom>
          <a:noFill/>
          <a:ln w="38100" cap="flat" cmpd="sng">
            <a:solidFill>
              <a:srgbClr val="00CCCF"/>
            </a:solidFill>
            <a:prstDash val="solid"/>
            <a:round/>
            <a:headEnd type="none" w="sm" len="sm"/>
            <a:tailEnd type="triangle" w="med" len="med"/>
          </a:ln>
          <a:effectLst>
            <a:outerShdw blurRad="40000" dist="23000" dir="5400000" rotWithShape="0">
              <a:srgbClr val="000000">
                <a:alpha val="34900"/>
              </a:srgbClr>
            </a:outerShdw>
          </a:effectLst>
        </p:spPr>
      </p:cxnSp>
      <p:cxnSp>
        <p:nvCxnSpPr>
          <p:cNvPr id="275" name="Google Shape;275;p29"/>
          <p:cNvCxnSpPr>
            <a:stCxn id="248" idx="3"/>
            <a:endCxn id="246" idx="3"/>
          </p:cNvCxnSpPr>
          <p:nvPr/>
        </p:nvCxnSpPr>
        <p:spPr>
          <a:xfrm rot="10800000">
            <a:off x="5016206" y="2885960"/>
            <a:ext cx="2203800" cy="0"/>
          </a:xfrm>
          <a:prstGeom prst="straightConnector1">
            <a:avLst/>
          </a:prstGeom>
          <a:noFill/>
          <a:ln w="38100" cap="flat" cmpd="sng">
            <a:solidFill>
              <a:srgbClr val="00CCCF"/>
            </a:solidFill>
            <a:prstDash val="solid"/>
            <a:round/>
            <a:headEnd type="none" w="sm" len="sm"/>
            <a:tailEnd type="triangle" w="med" len="med"/>
          </a:ln>
          <a:effectLst>
            <a:outerShdw blurRad="40000" dist="23000" dir="5400000" rotWithShape="0">
              <a:srgbClr val="000000">
                <a:alpha val="34900"/>
              </a:srgbClr>
            </a:outerShdw>
          </a:effec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0"/>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Steps 3 and 4: Create a machine-readable provenance trace and GUI</a:t>
            </a:r>
            <a:endParaRPr sz="2350"/>
          </a:p>
        </p:txBody>
      </p:sp>
      <p:sp>
        <p:nvSpPr>
          <p:cNvPr id="281" name="Google Shape;281;p30"/>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6</a:t>
            </a:fld>
            <a:endParaRPr/>
          </a:p>
        </p:txBody>
      </p:sp>
      <p:sp>
        <p:nvSpPr>
          <p:cNvPr id="282" name="Google Shape;282;p30"/>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pic>
        <p:nvPicPr>
          <p:cNvPr id="283" name="Google Shape;283;p30" descr="A screenshot of a computer&#10;&#10;Description automatically generated"/>
          <p:cNvPicPr preferRelativeResize="0"/>
          <p:nvPr/>
        </p:nvPicPr>
        <p:blipFill rotWithShape="1">
          <a:blip r:embed="rId3">
            <a:alphaModFix/>
          </a:blip>
          <a:srcRect/>
          <a:stretch/>
        </p:blipFill>
        <p:spPr>
          <a:xfrm>
            <a:off x="5609100" y="1600525"/>
            <a:ext cx="3355499" cy="2961049"/>
          </a:xfrm>
          <a:prstGeom prst="rect">
            <a:avLst/>
          </a:prstGeom>
          <a:noFill/>
          <a:ln>
            <a:noFill/>
          </a:ln>
        </p:spPr>
      </p:pic>
      <p:pic>
        <p:nvPicPr>
          <p:cNvPr id="284" name="Google Shape;284;p30" descr="A close-up of a logo&#10;&#10;Description automatically generated"/>
          <p:cNvPicPr preferRelativeResize="0"/>
          <p:nvPr/>
        </p:nvPicPr>
        <p:blipFill rotWithShape="1">
          <a:blip r:embed="rId4">
            <a:alphaModFix/>
          </a:blip>
          <a:srcRect/>
          <a:stretch/>
        </p:blipFill>
        <p:spPr>
          <a:xfrm>
            <a:off x="6944604" y="953326"/>
            <a:ext cx="1752600" cy="514350"/>
          </a:xfrm>
          <a:prstGeom prst="rect">
            <a:avLst/>
          </a:prstGeom>
          <a:noFill/>
          <a:ln>
            <a:noFill/>
          </a:ln>
        </p:spPr>
      </p:pic>
      <p:sp>
        <p:nvSpPr>
          <p:cNvPr id="285" name="Google Shape;285;p30"/>
          <p:cNvSpPr txBox="1"/>
          <p:nvPr/>
        </p:nvSpPr>
        <p:spPr>
          <a:xfrm>
            <a:off x="179401" y="1091486"/>
            <a:ext cx="2911793" cy="3631723"/>
          </a:xfrm>
          <a:prstGeom prst="rect">
            <a:avLst/>
          </a:prstGeom>
          <a:noFill/>
          <a:ln w="9525" cap="flat" cmpd="sng">
            <a:solidFill>
              <a:srgbClr val="FFFFF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"@id":"</a:t>
            </a:r>
            <a:r>
              <a:rPr lang="en-GB" sz="1000" i="0" u="none" strike="noStrike" cap="none" dirty="0" err="1">
                <a:solidFill>
                  <a:schemeClr val="dk2"/>
                </a:solidFill>
                <a:latin typeface="Courier New"/>
                <a:ea typeface="Courier New"/>
                <a:cs typeface="Courier New"/>
                <a:sym typeface="Courier New"/>
              </a:rPr>
              <a:t>dash:projectX</a:t>
            </a:r>
            <a:r>
              <a:rPr lang="en-GB" sz="1000" i="0" u="none" strike="noStrike" cap="none" dirty="0">
                <a:solidFill>
                  <a:schemeClr val="dk2"/>
                </a:solidFill>
                <a:latin typeface="Courier New"/>
                <a:ea typeface="Courier New"/>
                <a:cs typeface="Courier New"/>
                <a:sym typeface="Courier New"/>
              </a:rPr>
              <a:t>/Import/2023-08-15T12:00:14+00:00",</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"@type":[ "</a:t>
            </a:r>
            <a:r>
              <a:rPr lang="en-GB" sz="1000" i="0" u="none" strike="noStrike" cap="none" dirty="0" err="1">
                <a:solidFill>
                  <a:schemeClr val="dk2"/>
                </a:solidFill>
                <a:latin typeface="Courier New"/>
                <a:ea typeface="Courier New"/>
                <a:cs typeface="Courier New"/>
                <a:sym typeface="Courier New"/>
              </a:rPr>
              <a:t>CreateAction</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shp_DashActivity</a:t>
            </a:r>
            <a:r>
              <a:rPr lang="en-GB" sz="1000" i="0" u="none" strike="noStrike" cap="none" dirty="0">
                <a:solidFill>
                  <a:schemeClr val="dk2"/>
                </a:solidFill>
                <a:latin typeface="Courier New"/>
                <a:ea typeface="Courier New"/>
                <a:cs typeface="Courier New"/>
                <a:sym typeface="Courier New"/>
              </a:rPr>
              <a:t>"],</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"agent":[</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 "@id":"</a:t>
            </a:r>
            <a:r>
              <a:rPr lang="en-GB" sz="1000" i="0" u="none" strike="noStrike" cap="none" dirty="0" err="1">
                <a:solidFill>
                  <a:schemeClr val="dk2"/>
                </a:solidFill>
                <a:latin typeface="Courier New"/>
                <a:ea typeface="Courier New"/>
                <a:cs typeface="Courier New"/>
                <a:sym typeface="Courier New"/>
              </a:rPr>
              <a:t>dash:staff</a:t>
            </a:r>
            <a:r>
              <a:rPr lang="en-GB" sz="1000" i="0" u="none" strike="noStrike" cap="none" dirty="0">
                <a:solidFill>
                  <a:schemeClr val="dk2"/>
                </a:solidFill>
                <a:latin typeface="Courier New"/>
                <a:ea typeface="Courier New"/>
                <a:cs typeface="Courier New"/>
                <a:sym typeface="Courier New"/>
              </a:rPr>
              <a:t>/JD"],</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description":"Analysts</a:t>
            </a:r>
            <a:r>
              <a:rPr lang="en-GB" sz="1000" i="0" u="none" strike="noStrike" cap="none" dirty="0">
                <a:solidFill>
                  <a:schemeClr val="dk2"/>
                </a:solidFill>
                <a:latin typeface="Courier New"/>
                <a:ea typeface="Courier New"/>
                <a:cs typeface="Courier New"/>
                <a:sym typeface="Courier New"/>
              </a:rPr>
              <a:t> joined, filtered, deidentified with pseudo-UIDs and exported datasets from NHS/external sources.",</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label":"NHS</a:t>
            </a:r>
            <a:r>
              <a:rPr lang="en-GB" sz="1000" i="0" u="none" strike="noStrike" cap="none" dirty="0">
                <a:solidFill>
                  <a:schemeClr val="dk2"/>
                </a:solidFill>
                <a:latin typeface="Courier New"/>
                <a:ea typeface="Courier New"/>
                <a:cs typeface="Courier New"/>
                <a:sym typeface="Courier New"/>
              </a:rPr>
              <a:t> Data Extraction",</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endTime</a:t>
            </a:r>
            <a:r>
              <a:rPr lang="en-GB" sz="1000" i="0" u="none" strike="noStrike" cap="none" dirty="0">
                <a:solidFill>
                  <a:schemeClr val="dk2"/>
                </a:solidFill>
                <a:latin typeface="Courier New"/>
                <a:ea typeface="Courier New"/>
                <a:cs typeface="Courier New"/>
                <a:sym typeface="Courier New"/>
              </a:rPr>
              <a:t>": "2023-08-15T12:00:14+00:00",</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"object":[</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{"@id":"</a:t>
            </a:r>
            <a:r>
              <a:rPr lang="en-GB" sz="1000" i="0" u="none" strike="noStrike" cap="none" dirty="0" err="1">
                <a:solidFill>
                  <a:schemeClr val="dk2"/>
                </a:solidFill>
                <a:latin typeface="Courier New"/>
                <a:ea typeface="Courier New"/>
                <a:cs typeface="Courier New"/>
                <a:sym typeface="Courier New"/>
              </a:rPr>
              <a:t>dash:database</a:t>
            </a:r>
            <a:r>
              <a:rPr lang="en-GB" sz="1000" i="0" u="none" strike="noStrike" cap="none" dirty="0">
                <a:solidFill>
                  <a:schemeClr val="dk2"/>
                </a:solidFill>
                <a:latin typeface="Courier New"/>
                <a:ea typeface="Courier New"/>
                <a:cs typeface="Courier New"/>
                <a:sym typeface="Courier New"/>
              </a:rPr>
              <a:t>/PIS}, </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 "@id":"</a:t>
            </a:r>
            <a:r>
              <a:rPr lang="en-GB" sz="1000" i="0" u="none" strike="noStrike" cap="none" dirty="0" err="1">
                <a:solidFill>
                  <a:schemeClr val="dk2"/>
                </a:solidFill>
                <a:latin typeface="Courier New"/>
                <a:ea typeface="Courier New"/>
                <a:cs typeface="Courier New"/>
                <a:sym typeface="Courier New"/>
              </a:rPr>
              <a:t>dash:projectX</a:t>
            </a:r>
            <a:r>
              <a:rPr lang="en-GB" sz="1000" i="0" u="none" strike="noStrike" cap="none" dirty="0">
                <a:solidFill>
                  <a:schemeClr val="dk2"/>
                </a:solidFill>
                <a:latin typeface="Courier New"/>
                <a:ea typeface="Courier New"/>
                <a:cs typeface="Courier New"/>
                <a:sym typeface="Courier New"/>
              </a:rPr>
              <a:t>/</a:t>
            </a:r>
            <a:r>
              <a:rPr lang="en-GB" sz="1000" i="0" u="none" strike="noStrike" cap="none" dirty="0" err="1">
                <a:solidFill>
                  <a:schemeClr val="dk2"/>
                </a:solidFill>
                <a:latin typeface="Courier New"/>
                <a:ea typeface="Courier New"/>
                <a:cs typeface="Courier New"/>
                <a:sym typeface="Courier New"/>
              </a:rPr>
              <a:t>dlp</a:t>
            </a:r>
            <a:r>
              <a:rPr lang="en-GB" sz="1000" i="0" u="none" strike="noStrike" cap="none" dirty="0">
                <a:solidFill>
                  <a:schemeClr val="dk2"/>
                </a:solidFill>
                <a:latin typeface="Courier New"/>
                <a:ea typeface="Courier New"/>
                <a:cs typeface="Courier New"/>
                <a:sym typeface="Courier New"/>
              </a:rPr>
              <a:t>"}</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"result":[</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        { "</a:t>
            </a:r>
            <a:r>
              <a:rPr lang="en-GB" sz="1000" i="0" u="sng" strike="noStrike" cap="none" dirty="0">
                <a:solidFill>
                  <a:schemeClr val="dk2"/>
                </a:solidFill>
                <a:latin typeface="Courier New"/>
                <a:ea typeface="Courier New"/>
                <a:cs typeface="Courier New"/>
                <a:sym typeface="Courier New"/>
                <a:hlinkClick r:id="rId5">
                  <a:extLst>
                    <a:ext uri="{A12FA001-AC4F-418D-AE19-62706E023703}">
                      <ahyp:hlinkClr xmlns:ahyp="http://schemas.microsoft.com/office/drawing/2018/hyperlinkcolor" val="tx"/>
                    </a:ext>
                  </a:extLst>
                </a:hlinkClick>
              </a:rPr>
              <a:t>@id":"</a:t>
            </a:r>
            <a:r>
              <a:rPr lang="en-GB" sz="1000" i="0" u="sng" strike="noStrike" cap="none" dirty="0" err="1">
                <a:solidFill>
                  <a:schemeClr val="dk2"/>
                </a:solidFill>
                <a:latin typeface="Courier New"/>
                <a:ea typeface="Courier New"/>
                <a:cs typeface="Courier New"/>
                <a:sym typeface="Courier New"/>
                <a:hlinkClick r:id="rId5">
                  <a:extLst>
                    <a:ext uri="{A12FA001-AC4F-418D-AE19-62706E023703}">
                      <ahyp:hlinkClr xmlns:ahyp="http://schemas.microsoft.com/office/drawing/2018/hyperlinkcolor" val="tx"/>
                    </a:ext>
                  </a:extLst>
                </a:hlinkClick>
              </a:rPr>
              <a:t>dash:projectX</a:t>
            </a:r>
            <a:r>
              <a:rPr lang="en-GB" sz="1000" i="0" u="sng" strike="noStrike" cap="none" dirty="0">
                <a:solidFill>
                  <a:schemeClr val="dk2"/>
                </a:solidFill>
                <a:latin typeface="Courier New"/>
                <a:ea typeface="Courier New"/>
                <a:cs typeface="Courier New"/>
                <a:sym typeface="Courier New"/>
                <a:hlinkClick r:id="rId5">
                  <a:extLst>
                    <a:ext uri="{A12FA001-AC4F-418D-AE19-62706E023703}">
                      <ahyp:hlinkClr xmlns:ahyp="http://schemas.microsoft.com/office/drawing/2018/hyperlinkcolor" val="tx"/>
                    </a:ext>
                  </a:extLst>
                </a:hlinkClick>
              </a:rPr>
              <a:t>/import/DaSH123_PIS_Release_v1.csv</a:t>
            </a:r>
            <a:r>
              <a:rPr lang="en-GB" sz="1000" i="0" u="none" strike="noStrike" cap="none" dirty="0">
                <a:solidFill>
                  <a:schemeClr val="dk2"/>
                </a:solidFill>
                <a:latin typeface="Courier New"/>
                <a:ea typeface="Courier New"/>
                <a:cs typeface="Courier New"/>
                <a:sym typeface="Courier New"/>
              </a:rPr>
              <a:t>" } </a:t>
            </a:r>
            <a:endParaRPr sz="1000" i="0" u="none" strike="noStrike" cap="none" dirty="0">
              <a:solidFill>
                <a:schemeClr val="dk2"/>
              </a:solidFill>
              <a:latin typeface="Courier New"/>
              <a:ea typeface="Courier New"/>
              <a:cs typeface="Courier New"/>
              <a:sym typeface="Courier New"/>
            </a:endParaRPr>
          </a:p>
        </p:txBody>
      </p:sp>
      <p:sp>
        <p:nvSpPr>
          <p:cNvPr id="286" name="Google Shape;286;p30"/>
          <p:cNvSpPr txBox="1"/>
          <p:nvPr/>
        </p:nvSpPr>
        <p:spPr>
          <a:xfrm>
            <a:off x="3183157" y="2188517"/>
            <a:ext cx="2333980" cy="1785064"/>
          </a:xfrm>
          <a:prstGeom prst="rect">
            <a:avLst/>
          </a:prstGeom>
          <a:noFill/>
          <a:ln w="9525" cap="flat" cmpd="sng">
            <a:solidFill>
              <a:srgbClr val="FFFFFF"/>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SELECT DISTINCT  ?</a:t>
            </a:r>
            <a:r>
              <a:rPr lang="en-GB" sz="1000" i="0" u="none" strike="noStrike" cap="none" dirty="0" err="1">
                <a:solidFill>
                  <a:schemeClr val="dk2"/>
                </a:solidFill>
                <a:latin typeface="Courier New"/>
                <a:ea typeface="Courier New"/>
                <a:cs typeface="Courier New"/>
                <a:sym typeface="Courier New"/>
              </a:rPr>
              <a:t>activityL</a:t>
            </a:r>
            <a:r>
              <a:rPr lang="en-GB" sz="1000" i="0" u="none" strike="noStrike" cap="none" dirty="0">
                <a:solidFill>
                  <a:schemeClr val="dk2"/>
                </a:solidFill>
                <a:latin typeface="Courier New"/>
                <a:ea typeface="Courier New"/>
                <a:cs typeface="Courier New"/>
                <a:sym typeface="Courier New"/>
              </a:rPr>
              <a:t> ?output  ?</a:t>
            </a:r>
            <a:r>
              <a:rPr lang="en-GB" sz="1000" i="0" u="none" strike="noStrike" cap="none" dirty="0" err="1">
                <a:solidFill>
                  <a:schemeClr val="dk2"/>
                </a:solidFill>
                <a:latin typeface="Courier New"/>
                <a:ea typeface="Courier New"/>
                <a:cs typeface="Courier New"/>
                <a:sym typeface="Courier New"/>
              </a:rPr>
              <a:t>outputL</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outputType</a:t>
            </a:r>
            <a:r>
              <a:rPr lang="en-GB" sz="1000" i="0" u="none" strike="noStrike" cap="none" dirty="0">
                <a:solidFill>
                  <a:schemeClr val="dk2"/>
                </a:solidFill>
                <a:latin typeface="Courier New"/>
                <a:ea typeface="Courier New"/>
                <a:cs typeface="Courier New"/>
                <a:sym typeface="Courier New"/>
              </a:rPr>
              <a:t>  </a:t>
            </a:r>
            <a:endParaRPr sz="1000" i="0" u="none" strike="noStrike" cap="none"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WHERE </a:t>
            </a:r>
            <a:endParaRPr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{&lt;</a:t>
            </a:r>
            <a:r>
              <a:rPr lang="en-GB" sz="1000" i="0" u="none" strike="noStrike" cap="none" dirty="0" err="1">
                <a:solidFill>
                  <a:schemeClr val="dk2"/>
                </a:solidFill>
                <a:latin typeface="Courier New"/>
                <a:ea typeface="Courier New"/>
                <a:cs typeface="Courier New"/>
                <a:sym typeface="Courier New"/>
              </a:rPr>
              <a:t>activityURI</a:t>
            </a:r>
            <a:r>
              <a:rPr lang="en-GB" sz="1000" i="0" u="none" strike="noStrike" cap="none" dirty="0">
                <a:solidFill>
                  <a:schemeClr val="dk2"/>
                </a:solidFill>
                <a:latin typeface="Courier New"/>
                <a:ea typeface="Courier New"/>
                <a:cs typeface="Courier New"/>
                <a:sym typeface="Courier New"/>
              </a:rPr>
              <a:t>&gt; a </a:t>
            </a:r>
            <a:r>
              <a:rPr lang="en-GB" sz="1000" i="0" u="none" strike="noStrike" cap="none" dirty="0" err="1">
                <a:solidFill>
                  <a:schemeClr val="dk2"/>
                </a:solidFill>
                <a:latin typeface="Courier New"/>
                <a:ea typeface="Courier New"/>
                <a:cs typeface="Courier New"/>
                <a:sym typeface="Courier New"/>
              </a:rPr>
              <a:t>schema:CreateAction</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rdfs:label</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activityL</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schema:result</a:t>
            </a:r>
            <a:r>
              <a:rPr lang="en-GB" sz="1000" i="0" u="none" strike="noStrike" cap="none" dirty="0">
                <a:solidFill>
                  <a:schemeClr val="dk2"/>
                </a:solidFill>
                <a:latin typeface="Courier New"/>
                <a:ea typeface="Courier New"/>
                <a:cs typeface="Courier New"/>
                <a:sym typeface="Courier New"/>
              </a:rPr>
              <a:t> </a:t>
            </a:r>
            <a:endParaRPr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?output.  ?output </a:t>
            </a:r>
            <a:r>
              <a:rPr lang="en-GB" sz="1000" i="0" u="none" strike="noStrike" cap="none" dirty="0" err="1">
                <a:solidFill>
                  <a:schemeClr val="dk2"/>
                </a:solidFill>
                <a:latin typeface="Courier New"/>
                <a:ea typeface="Courier New"/>
                <a:cs typeface="Courier New"/>
                <a:sym typeface="Courier New"/>
              </a:rPr>
              <a:t>rdfs:label</a:t>
            </a:r>
            <a:r>
              <a:rPr lang="en-GB" sz="1000" i="0" u="none" strike="noStrike" cap="none" dirty="0">
                <a:solidFill>
                  <a:schemeClr val="dk2"/>
                </a:solidFill>
                <a:latin typeface="Courier New"/>
                <a:ea typeface="Courier New"/>
                <a:cs typeface="Courier New"/>
                <a:sym typeface="Courier New"/>
              </a:rPr>
              <a:t> ?</a:t>
            </a:r>
            <a:r>
              <a:rPr lang="en-GB" sz="1000" i="0" u="none" strike="noStrike" cap="none" dirty="0" err="1">
                <a:solidFill>
                  <a:schemeClr val="dk2"/>
                </a:solidFill>
                <a:latin typeface="Courier New"/>
                <a:ea typeface="Courier New"/>
                <a:cs typeface="Courier New"/>
                <a:sym typeface="Courier New"/>
              </a:rPr>
              <a:t>outputL</a:t>
            </a:r>
            <a:r>
              <a:rPr lang="en-GB" sz="1000" i="0" u="none" strike="noStrike" cap="none" dirty="0">
                <a:solidFill>
                  <a:schemeClr val="dk2"/>
                </a:solidFill>
                <a:latin typeface="Courier New"/>
                <a:ea typeface="Courier New"/>
                <a:cs typeface="Courier New"/>
                <a:sym typeface="Courier New"/>
              </a:rPr>
              <a:t>; a ?</a:t>
            </a:r>
            <a:r>
              <a:rPr lang="en-GB" sz="1000" i="0" u="none" strike="noStrike" cap="none" dirty="0" err="1">
                <a:solidFill>
                  <a:schemeClr val="dk2"/>
                </a:solidFill>
                <a:latin typeface="Courier New"/>
                <a:ea typeface="Courier New"/>
                <a:cs typeface="Courier New"/>
                <a:sym typeface="Courier New"/>
              </a:rPr>
              <a:t>outputType</a:t>
            </a:r>
            <a:r>
              <a:rPr lang="en-GB" sz="1000" i="0" u="none" strike="noStrike" cap="none" dirty="0">
                <a:solidFill>
                  <a:schemeClr val="dk2"/>
                </a:solidFill>
                <a:latin typeface="Courier New"/>
                <a:ea typeface="Courier New"/>
                <a:cs typeface="Courier New"/>
                <a:sym typeface="Courier New"/>
              </a:rPr>
              <a:t>.  </a:t>
            </a:r>
            <a:endParaRPr dirty="0">
              <a:solidFill>
                <a:schemeClr val="dk2"/>
              </a:solidFill>
              <a:latin typeface="Courier New"/>
              <a:ea typeface="Courier New"/>
              <a:cs typeface="Courier New"/>
              <a:sym typeface="Courier New"/>
            </a:endParaRPr>
          </a:p>
          <a:p>
            <a:pPr marL="0" marR="0" lvl="0" indent="0" algn="l" rtl="0">
              <a:lnSpc>
                <a:spcPct val="100000"/>
              </a:lnSpc>
              <a:spcBef>
                <a:spcPts val="0"/>
              </a:spcBef>
              <a:spcAft>
                <a:spcPts val="0"/>
              </a:spcAft>
              <a:buNone/>
            </a:pPr>
            <a:r>
              <a:rPr lang="en-GB" sz="1000" i="0" u="none" strike="noStrike" cap="none" dirty="0">
                <a:solidFill>
                  <a:schemeClr val="dk2"/>
                </a:solidFill>
                <a:latin typeface="Courier New"/>
                <a:ea typeface="Courier New"/>
                <a:cs typeface="Courier New"/>
                <a:sym typeface="Courier New"/>
              </a:rPr>
              <a:t>}</a:t>
            </a:r>
            <a:endParaRPr sz="1000" i="0" u="none" strike="noStrike" cap="none" dirty="0">
              <a:solidFill>
                <a:schemeClr val="dk2"/>
              </a:solidFill>
              <a:latin typeface="Courier New"/>
              <a:ea typeface="Courier New"/>
              <a:cs typeface="Courier New"/>
              <a:sym typeface="Courier New"/>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31"/>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Public Engagement: Our public contributors helped shape the final GUI with key requirements</a:t>
            </a:r>
            <a:endParaRPr sz="2350"/>
          </a:p>
        </p:txBody>
      </p:sp>
      <p:sp>
        <p:nvSpPr>
          <p:cNvPr id="292" name="Google Shape;292;p31"/>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7</a:t>
            </a:fld>
            <a:endParaRPr/>
          </a:p>
        </p:txBody>
      </p:sp>
      <p:sp>
        <p:nvSpPr>
          <p:cNvPr id="293" name="Google Shape;293;p31"/>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pic>
        <p:nvPicPr>
          <p:cNvPr id="294" name="Google Shape;294;p31" descr="A screenshot of a computer&#10;&#10;Description automatically generated"/>
          <p:cNvPicPr preferRelativeResize="0"/>
          <p:nvPr/>
        </p:nvPicPr>
        <p:blipFill rotWithShape="1">
          <a:blip r:embed="rId3">
            <a:alphaModFix/>
          </a:blip>
          <a:srcRect/>
          <a:stretch/>
        </p:blipFill>
        <p:spPr>
          <a:xfrm>
            <a:off x="360044" y="1345721"/>
            <a:ext cx="4085989" cy="2760970"/>
          </a:xfrm>
          <a:prstGeom prst="rect">
            <a:avLst/>
          </a:prstGeom>
          <a:noFill/>
          <a:ln>
            <a:noFill/>
          </a:ln>
        </p:spPr>
      </p:pic>
      <p:sp>
        <p:nvSpPr>
          <p:cNvPr id="295" name="Google Shape;295;p31"/>
          <p:cNvSpPr/>
          <p:nvPr/>
        </p:nvSpPr>
        <p:spPr>
          <a:xfrm>
            <a:off x="3688409" y="3040115"/>
            <a:ext cx="699900" cy="3498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96" name="Google Shape;296;p31"/>
          <p:cNvSpPr/>
          <p:nvPr/>
        </p:nvSpPr>
        <p:spPr>
          <a:xfrm>
            <a:off x="3688409" y="3664243"/>
            <a:ext cx="699900" cy="3498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pic>
        <p:nvPicPr>
          <p:cNvPr id="297" name="Google Shape;297;p31" descr="A screenshot of a computer&#10;&#10;Description automatically generated"/>
          <p:cNvPicPr preferRelativeResize="0"/>
          <p:nvPr/>
        </p:nvPicPr>
        <p:blipFill rotWithShape="1">
          <a:blip r:embed="rId4">
            <a:alphaModFix/>
          </a:blip>
          <a:srcRect/>
          <a:stretch/>
        </p:blipFill>
        <p:spPr>
          <a:xfrm>
            <a:off x="4587088" y="1345720"/>
            <a:ext cx="4249093" cy="2743718"/>
          </a:xfrm>
          <a:prstGeom prst="rect">
            <a:avLst/>
          </a:prstGeom>
          <a:noFill/>
          <a:ln>
            <a:noFill/>
          </a:ln>
        </p:spPr>
      </p:pic>
      <p:sp>
        <p:nvSpPr>
          <p:cNvPr id="298" name="Google Shape;298;p31"/>
          <p:cNvSpPr/>
          <p:nvPr/>
        </p:nvSpPr>
        <p:spPr>
          <a:xfrm>
            <a:off x="5302603" y="3497237"/>
            <a:ext cx="3533700" cy="6840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299" name="Google Shape;299;p31"/>
          <p:cNvSpPr/>
          <p:nvPr/>
        </p:nvSpPr>
        <p:spPr>
          <a:xfrm>
            <a:off x="360044" y="2169325"/>
            <a:ext cx="1916700" cy="711600"/>
          </a:xfrm>
          <a:prstGeom prst="ellipse">
            <a:avLst/>
          </a:prstGeom>
          <a:noFill/>
          <a:ln w="254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2"/>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Next Steps</a:t>
            </a:r>
            <a:endParaRPr sz="2350"/>
          </a:p>
        </p:txBody>
      </p:sp>
      <p:sp>
        <p:nvSpPr>
          <p:cNvPr id="305" name="Google Shape;305;p32"/>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8</a:t>
            </a:fld>
            <a:endParaRPr/>
          </a:p>
        </p:txBody>
      </p:sp>
      <p:sp>
        <p:nvSpPr>
          <p:cNvPr id="306" name="Google Shape;306;p32"/>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sp>
        <p:nvSpPr>
          <p:cNvPr id="307" name="Google Shape;307;p32"/>
          <p:cNvSpPr txBox="1"/>
          <p:nvPr/>
        </p:nvSpPr>
        <p:spPr>
          <a:xfrm>
            <a:off x="386408" y="1430053"/>
            <a:ext cx="3504000" cy="24627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dk2"/>
              </a:buClr>
              <a:buSzPts val="1400"/>
              <a:buFont typeface="Source Sans Pro"/>
              <a:buChar char="•"/>
            </a:pPr>
            <a:r>
              <a:rPr lang="en-GB" sz="1400" i="0" u="none" strike="noStrike" cap="none">
                <a:solidFill>
                  <a:schemeClr val="dk2"/>
                </a:solidFill>
                <a:latin typeface="Source Sans Pro"/>
                <a:ea typeface="Source Sans Pro"/>
                <a:cs typeface="Source Sans Pro"/>
                <a:sym typeface="Source Sans Pro"/>
              </a:rPr>
              <a:t>​Link provenance trace where data production occurs in multiple environments (e.g. NHS to Safe Haven)</a:t>
            </a:r>
            <a:endParaRPr sz="1400" i="0" u="none" strike="noStrike" cap="none">
              <a:solidFill>
                <a:schemeClr val="dk2"/>
              </a:solidFill>
              <a:latin typeface="Source Sans Pro"/>
              <a:ea typeface="Source Sans Pro"/>
              <a:cs typeface="Source Sans Pro"/>
              <a:sym typeface="Source Sans Pro"/>
            </a:endParaRPr>
          </a:p>
          <a:p>
            <a:pPr marL="285750" marR="0" lvl="0" indent="-285750" algn="l" rtl="0">
              <a:lnSpc>
                <a:spcPct val="100000"/>
              </a:lnSpc>
              <a:spcBef>
                <a:spcPts val="0"/>
              </a:spcBef>
              <a:spcAft>
                <a:spcPts val="0"/>
              </a:spcAft>
              <a:buClr>
                <a:schemeClr val="dk2"/>
              </a:buClr>
              <a:buSzPts val="1400"/>
              <a:buFont typeface="Source Sans Pro"/>
              <a:buChar char="•"/>
            </a:pPr>
            <a:r>
              <a:rPr lang="en-GB" sz="1400" i="0" u="none" strike="noStrike" cap="none">
                <a:solidFill>
                  <a:schemeClr val="dk2"/>
                </a:solidFill>
                <a:latin typeface="Source Sans Pro"/>
                <a:ea typeface="Source Sans Pro"/>
                <a:cs typeface="Source Sans Pro"/>
                <a:sym typeface="Source Sans Pro"/>
              </a:rPr>
              <a:t>Operationalise in other TREs (either using our prototype or develop additional methods to operationalise)</a:t>
            </a:r>
            <a:endParaRPr>
              <a:solidFill>
                <a:schemeClr val="dk2"/>
              </a:solidFill>
              <a:latin typeface="Source Sans Pro"/>
              <a:ea typeface="Source Sans Pro"/>
              <a:cs typeface="Source Sans Pro"/>
              <a:sym typeface="Source Sans Pro"/>
            </a:endParaRPr>
          </a:p>
          <a:p>
            <a:pPr marL="285750" marR="0" lvl="0" indent="-285750" algn="l" rtl="0">
              <a:lnSpc>
                <a:spcPct val="100000"/>
              </a:lnSpc>
              <a:spcBef>
                <a:spcPts val="0"/>
              </a:spcBef>
              <a:spcAft>
                <a:spcPts val="0"/>
              </a:spcAft>
              <a:buClr>
                <a:schemeClr val="dk2"/>
              </a:buClr>
              <a:buSzPts val="1400"/>
              <a:buFont typeface="Source Sans Pro"/>
              <a:buChar char="•"/>
            </a:pPr>
            <a:r>
              <a:rPr lang="en-GB" sz="1400" i="0" u="none" strike="noStrike" cap="none">
                <a:solidFill>
                  <a:schemeClr val="dk2"/>
                </a:solidFill>
                <a:latin typeface="Source Sans Pro"/>
                <a:ea typeface="Source Sans Pro"/>
                <a:cs typeface="Source Sans Pro"/>
                <a:sym typeface="Source Sans Pro"/>
              </a:rPr>
              <a:t>Output files captured when data has been disclosure-checked for release from TRE and added into the provenance record for the project</a:t>
            </a:r>
            <a:endParaRPr sz="1400" i="0" u="none" strike="noStrike" cap="none">
              <a:solidFill>
                <a:schemeClr val="dk2"/>
              </a:solidFill>
              <a:latin typeface="Source Sans Pro"/>
              <a:ea typeface="Source Sans Pro"/>
              <a:cs typeface="Source Sans Pro"/>
              <a:sym typeface="Source Sans Pro"/>
            </a:endParaRPr>
          </a:p>
          <a:p>
            <a:pPr marL="285750" marR="0" lvl="0" indent="-285750" algn="l" rtl="0">
              <a:lnSpc>
                <a:spcPct val="100000"/>
              </a:lnSpc>
              <a:spcBef>
                <a:spcPts val="0"/>
              </a:spcBef>
              <a:spcAft>
                <a:spcPts val="0"/>
              </a:spcAft>
              <a:buClr>
                <a:schemeClr val="dk2"/>
              </a:buClr>
              <a:buSzPts val="1400"/>
              <a:buFont typeface="Source Sans Pro"/>
              <a:buChar char="•"/>
            </a:pPr>
            <a:r>
              <a:rPr lang="en-GB" sz="1400" i="0" u="none" strike="noStrike" cap="none">
                <a:solidFill>
                  <a:schemeClr val="dk2"/>
                </a:solidFill>
                <a:latin typeface="Source Sans Pro"/>
                <a:ea typeface="Source Sans Pro"/>
                <a:cs typeface="Source Sans Pro"/>
                <a:sym typeface="Source Sans Pro"/>
              </a:rPr>
              <a:t>Dashboards tailored to user types</a:t>
            </a:r>
            <a:endParaRPr sz="2000" i="0" u="none" strike="noStrike" cap="none">
              <a:solidFill>
                <a:schemeClr val="dk2"/>
              </a:solidFill>
              <a:latin typeface="Source Sans Pro"/>
              <a:ea typeface="Source Sans Pro"/>
              <a:cs typeface="Source Sans Pro"/>
              <a:sym typeface="Source Sans Pro"/>
            </a:endParaRPr>
          </a:p>
        </p:txBody>
      </p:sp>
      <p:pic>
        <p:nvPicPr>
          <p:cNvPr id="308" name="Google Shape;308;p32" descr="Diagram&#10;&#10;Description automatically generated"/>
          <p:cNvPicPr preferRelativeResize="0"/>
          <p:nvPr/>
        </p:nvPicPr>
        <p:blipFill rotWithShape="1">
          <a:blip r:embed="rId3">
            <a:alphaModFix/>
          </a:blip>
          <a:srcRect/>
          <a:stretch/>
        </p:blipFill>
        <p:spPr>
          <a:xfrm>
            <a:off x="5180378" y="795563"/>
            <a:ext cx="2993924" cy="1961887"/>
          </a:xfrm>
          <a:prstGeom prst="rect">
            <a:avLst/>
          </a:prstGeom>
          <a:noFill/>
          <a:ln>
            <a:noFill/>
          </a:ln>
        </p:spPr>
      </p:pic>
      <p:pic>
        <p:nvPicPr>
          <p:cNvPr id="309" name="Google Shape;309;p32" descr="A diagram of a data analysis process&#10;&#10;Description automatically generated"/>
          <p:cNvPicPr preferRelativeResize="0"/>
          <p:nvPr/>
        </p:nvPicPr>
        <p:blipFill rotWithShape="1">
          <a:blip r:embed="rId4">
            <a:alphaModFix/>
          </a:blip>
          <a:srcRect/>
          <a:stretch/>
        </p:blipFill>
        <p:spPr>
          <a:xfrm>
            <a:off x="4467287" y="2829717"/>
            <a:ext cx="4420107" cy="19618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3"/>
          <p:cNvSpPr txBox="1">
            <a:spLocks noGrp="1"/>
          </p:cNvSpPr>
          <p:nvPr>
            <p:ph type="title"/>
          </p:nvPr>
        </p:nvSpPr>
        <p:spPr>
          <a:xfrm>
            <a:off x="128200" y="0"/>
            <a:ext cx="8196300" cy="723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SzPts val="990"/>
              <a:buNone/>
            </a:pPr>
            <a:r>
              <a:rPr lang="en-GB" sz="2350"/>
              <a:t>Thank you</a:t>
            </a:r>
            <a:endParaRPr sz="2350"/>
          </a:p>
        </p:txBody>
      </p:sp>
      <p:sp>
        <p:nvSpPr>
          <p:cNvPr id="315" name="Google Shape;315;p33"/>
          <p:cNvSpPr txBox="1">
            <a:spLocks noGrp="1"/>
          </p:cNvSpPr>
          <p:nvPr>
            <p:ph type="sldNum" idx="12"/>
          </p:nvPr>
        </p:nvSpPr>
        <p:spPr>
          <a:xfrm>
            <a:off x="8551876" y="4791600"/>
            <a:ext cx="469200" cy="393600"/>
          </a:xfrm>
          <a:prstGeom prst="rect">
            <a:avLst/>
          </a:prstGeom>
        </p:spPr>
        <p:txBody>
          <a:bodyPr spcFirstLastPara="1" wrap="square" lIns="91425" tIns="91425" rIns="91425" bIns="91425" anchor="ctr" anchorCtr="0">
            <a:normAutofit/>
          </a:bodyPr>
          <a:lstStyle/>
          <a:p>
            <a:pPr marL="0" lvl="0" indent="0" algn="r" rtl="0">
              <a:spcBef>
                <a:spcPts val="0"/>
              </a:spcBef>
              <a:spcAft>
                <a:spcPts val="0"/>
              </a:spcAft>
              <a:buNone/>
            </a:pPr>
            <a:fld id="{00000000-1234-1234-1234-123412341234}" type="slidenum">
              <a:rPr lang="en-GB"/>
              <a:t>9</a:t>
            </a:fld>
            <a:endParaRPr/>
          </a:p>
        </p:txBody>
      </p:sp>
      <p:sp>
        <p:nvSpPr>
          <p:cNvPr id="316" name="Google Shape;316;p33"/>
          <p:cNvSpPr/>
          <p:nvPr/>
        </p:nvSpPr>
        <p:spPr>
          <a:xfrm>
            <a:off x="616178" y="3122477"/>
            <a:ext cx="235800" cy="797400"/>
          </a:xfrm>
          <a:prstGeom prst="leftBrace">
            <a:avLst>
              <a:gd name="adj1" fmla="val 34500"/>
              <a:gd name="adj2" fmla="val 50000"/>
            </a:avLst>
          </a:prstGeom>
          <a:no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i="0" u="none" strike="noStrike" cap="none">
              <a:solidFill>
                <a:schemeClr val="dk2"/>
              </a:solidFill>
              <a:latin typeface="Source Sans Pro"/>
              <a:ea typeface="Source Sans Pro"/>
              <a:cs typeface="Source Sans Pro"/>
              <a:sym typeface="Source Sans Pro"/>
            </a:endParaRPr>
          </a:p>
        </p:txBody>
      </p:sp>
      <p:sp>
        <p:nvSpPr>
          <p:cNvPr id="317" name="Google Shape;317;p33"/>
          <p:cNvSpPr txBox="1"/>
          <p:nvPr/>
        </p:nvSpPr>
        <p:spPr>
          <a:xfrm>
            <a:off x="268500" y="938500"/>
            <a:ext cx="8636100" cy="341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dk2"/>
                </a:solidFill>
                <a:latin typeface="Source Sans Pro"/>
                <a:ea typeface="Source Sans Pro"/>
                <a:cs typeface="Source Sans Pro"/>
                <a:sym typeface="Source Sans Pro"/>
              </a:rPr>
              <a:t>This work was funded by UK Research &amp; Innovation [MC_PC_23005] as part of Phase 1 of the </a:t>
            </a:r>
            <a:r>
              <a:rPr lang="en-GB" b="1">
                <a:solidFill>
                  <a:schemeClr val="dk2"/>
                </a:solidFill>
                <a:latin typeface="Source Sans Pro"/>
                <a:ea typeface="Source Sans Pro"/>
                <a:cs typeface="Source Sans Pro"/>
                <a:sym typeface="Source Sans Pro"/>
              </a:rPr>
              <a:t>DARE UK</a:t>
            </a:r>
            <a:r>
              <a:rPr lang="en-GB">
                <a:solidFill>
                  <a:schemeClr val="dk2"/>
                </a:solidFill>
                <a:latin typeface="Source Sans Pro"/>
                <a:ea typeface="Source Sans Pro"/>
                <a:cs typeface="Source Sans Pro"/>
                <a:sym typeface="Source Sans Pro"/>
              </a:rPr>
              <a:t> (Data and Analytics Research Environments UK) programme, delivered in partnership with Health Data Research UK (HDR UK) and Administrative Data Research UK (ADR UK).</a:t>
            </a:r>
            <a:endParaRPr>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endParaRPr>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r>
              <a:rPr lang="en-GB">
                <a:solidFill>
                  <a:schemeClr val="dk2"/>
                </a:solidFill>
                <a:latin typeface="Source Sans Pro"/>
                <a:ea typeface="Source Sans Pro"/>
                <a:cs typeface="Source Sans Pro"/>
                <a:sym typeface="Source Sans Pro"/>
              </a:rPr>
              <a:t>DARE UK SARA Project partners: </a:t>
            </a:r>
            <a:r>
              <a:rPr lang="en-GB" b="1">
                <a:solidFill>
                  <a:schemeClr val="dk2"/>
                </a:solidFill>
                <a:latin typeface="Source Sans Pro"/>
                <a:ea typeface="Source Sans Pro"/>
                <a:cs typeface="Source Sans Pro"/>
                <a:sym typeface="Source Sans Pro"/>
              </a:rPr>
              <a:t>DataLoch</a:t>
            </a:r>
            <a:r>
              <a:rPr lang="en-GB">
                <a:solidFill>
                  <a:schemeClr val="dk2"/>
                </a:solidFill>
                <a:latin typeface="Source Sans Pro"/>
                <a:ea typeface="Source Sans Pro"/>
                <a:cs typeface="Source Sans Pro"/>
                <a:sym typeface="Source Sans Pro"/>
              </a:rPr>
              <a:t>, </a:t>
            </a:r>
            <a:r>
              <a:rPr lang="en-GB" b="1">
                <a:solidFill>
                  <a:schemeClr val="dk2"/>
                </a:solidFill>
                <a:latin typeface="Source Sans Pro"/>
                <a:ea typeface="Source Sans Pro"/>
                <a:cs typeface="Source Sans Pro"/>
                <a:sym typeface="Source Sans Pro"/>
              </a:rPr>
              <a:t>West of Scotland Safe Haven</a:t>
            </a:r>
            <a:r>
              <a:rPr lang="en-GB">
                <a:solidFill>
                  <a:schemeClr val="dk2"/>
                </a:solidFill>
                <a:latin typeface="Source Sans Pro"/>
                <a:ea typeface="Source Sans Pro"/>
                <a:cs typeface="Source Sans Pro"/>
                <a:sym typeface="Source Sans Pro"/>
              </a:rPr>
              <a:t>, </a:t>
            </a:r>
            <a:r>
              <a:rPr lang="en-GB" b="1">
                <a:solidFill>
                  <a:schemeClr val="dk2"/>
                </a:solidFill>
                <a:latin typeface="Source Sans Pro"/>
                <a:ea typeface="Source Sans Pro"/>
                <a:cs typeface="Source Sans Pro"/>
                <a:sym typeface="Source Sans Pro"/>
              </a:rPr>
              <a:t>eDRIS</a:t>
            </a:r>
            <a:r>
              <a:rPr lang="en-GB">
                <a:solidFill>
                  <a:schemeClr val="dk2"/>
                </a:solidFill>
                <a:latin typeface="Source Sans Pro"/>
                <a:ea typeface="Source Sans Pro"/>
                <a:cs typeface="Source Sans Pro"/>
                <a:sym typeface="Source Sans Pro"/>
              </a:rPr>
              <a:t> (Scottish National Safe Haven) and </a:t>
            </a:r>
            <a:r>
              <a:rPr lang="en-GB" b="1">
                <a:solidFill>
                  <a:schemeClr val="dk2"/>
                </a:solidFill>
                <a:latin typeface="Source Sans Pro"/>
                <a:ea typeface="Source Sans Pro"/>
                <a:cs typeface="Source Sans Pro"/>
                <a:sym typeface="Source Sans Pro"/>
              </a:rPr>
              <a:t>University of Sussex</a:t>
            </a:r>
            <a:endParaRPr b="1">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endParaRPr b="1">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r>
              <a:rPr lang="en-GB" b="1">
                <a:solidFill>
                  <a:schemeClr val="dk2"/>
                </a:solidFill>
                <a:latin typeface="Source Sans Pro"/>
                <a:ea typeface="Source Sans Pro"/>
                <a:cs typeface="Source Sans Pro"/>
                <a:sym typeface="Source Sans Pro"/>
              </a:rPr>
              <a:t>Grampian Data Safe Haven</a:t>
            </a:r>
            <a:r>
              <a:rPr lang="en-GB">
                <a:solidFill>
                  <a:schemeClr val="dk2"/>
                </a:solidFill>
                <a:latin typeface="Source Sans Pro"/>
                <a:ea typeface="Source Sans Pro"/>
                <a:cs typeface="Source Sans Pro"/>
                <a:sym typeface="Source Sans Pro"/>
              </a:rPr>
              <a:t> (Additional contributors: Jaroslaw Dymiter, Adrian Martin, Helen Rowlands, Joanne Lumsden, Vicky Munro, Amal Sebastian and Michael Gent)</a:t>
            </a:r>
            <a:br>
              <a:rPr lang="en-GB">
                <a:solidFill>
                  <a:schemeClr val="dk2"/>
                </a:solidFill>
                <a:latin typeface="Source Sans Pro"/>
                <a:ea typeface="Source Sans Pro"/>
                <a:cs typeface="Source Sans Pro"/>
                <a:sym typeface="Source Sans Pro"/>
              </a:rPr>
            </a:br>
            <a:br>
              <a:rPr lang="en-GB">
                <a:solidFill>
                  <a:schemeClr val="dk2"/>
                </a:solidFill>
                <a:latin typeface="Source Sans Pro"/>
                <a:ea typeface="Source Sans Pro"/>
                <a:cs typeface="Source Sans Pro"/>
                <a:sym typeface="Source Sans Pro"/>
              </a:rPr>
            </a:br>
            <a:r>
              <a:rPr lang="en-GB" b="1">
                <a:solidFill>
                  <a:schemeClr val="dk2"/>
                </a:solidFill>
                <a:latin typeface="Source Sans Pro"/>
                <a:ea typeface="Source Sans Pro"/>
                <a:cs typeface="Source Sans Pro"/>
                <a:sym typeface="Source Sans Pro"/>
              </a:rPr>
              <a:t>University of Aberdeen Centre for Health Data Science</a:t>
            </a:r>
            <a:r>
              <a:rPr lang="en-GB">
                <a:solidFill>
                  <a:schemeClr val="dk2"/>
                </a:solidFill>
                <a:latin typeface="Source Sans Pro"/>
                <a:ea typeface="Source Sans Pro"/>
                <a:cs typeface="Source Sans Pro"/>
                <a:sym typeface="Source Sans Pro"/>
              </a:rPr>
              <a:t> and </a:t>
            </a:r>
            <a:r>
              <a:rPr lang="en-GB" b="1">
                <a:solidFill>
                  <a:schemeClr val="dk2"/>
                </a:solidFill>
                <a:latin typeface="Source Sans Pro"/>
                <a:ea typeface="Source Sans Pro"/>
                <a:cs typeface="Source Sans Pro"/>
                <a:sym typeface="Source Sans Pro"/>
              </a:rPr>
              <a:t>NHS Grampian</a:t>
            </a:r>
            <a:r>
              <a:rPr lang="en-GB">
                <a:solidFill>
                  <a:schemeClr val="dk2"/>
                </a:solidFill>
                <a:latin typeface="Source Sans Pro"/>
                <a:ea typeface="Source Sans Pro"/>
                <a:cs typeface="Source Sans Pro"/>
                <a:sym typeface="Source Sans Pro"/>
              </a:rPr>
              <a:t> (Jessica Butler, Simon Sawheny, Dimitra Blana) and </a:t>
            </a:r>
            <a:r>
              <a:rPr lang="en-GB" b="1">
                <a:solidFill>
                  <a:schemeClr val="dk2"/>
                </a:solidFill>
                <a:latin typeface="Source Sans Pro"/>
                <a:ea typeface="Source Sans Pro"/>
                <a:cs typeface="Source Sans Pro"/>
                <a:sym typeface="Source Sans Pro"/>
              </a:rPr>
              <a:t>University of Aberdeen </a:t>
            </a:r>
            <a:r>
              <a:rPr lang="en-GB">
                <a:solidFill>
                  <a:schemeClr val="dk2"/>
                </a:solidFill>
                <a:latin typeface="Source Sans Pro"/>
                <a:ea typeface="Source Sans Pro"/>
                <a:cs typeface="Source Sans Pro"/>
                <a:sym typeface="Source Sans Pro"/>
              </a:rPr>
              <a:t>and </a:t>
            </a:r>
            <a:r>
              <a:rPr lang="en-GB" b="1">
                <a:solidFill>
                  <a:schemeClr val="dk2"/>
                </a:solidFill>
                <a:latin typeface="Source Sans Pro"/>
                <a:ea typeface="Source Sans Pro"/>
                <a:cs typeface="Source Sans Pro"/>
                <a:sym typeface="Source Sans Pro"/>
              </a:rPr>
              <a:t>NHS Grampian Information Governance</a:t>
            </a:r>
            <a:r>
              <a:rPr lang="en-GB">
                <a:solidFill>
                  <a:schemeClr val="dk2"/>
                </a:solidFill>
                <a:latin typeface="Source Sans Pro"/>
                <a:ea typeface="Source Sans Pro"/>
                <a:cs typeface="Source Sans Pro"/>
                <a:sym typeface="Source Sans Pro"/>
              </a:rPr>
              <a:t> (Jody McKenzie, Fiona Stuart and Alan Bell), </a:t>
            </a:r>
            <a:endParaRPr>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endParaRPr>
              <a:solidFill>
                <a:schemeClr val="dk2"/>
              </a:solidFill>
              <a:latin typeface="Source Sans Pro"/>
              <a:ea typeface="Source Sans Pro"/>
              <a:cs typeface="Source Sans Pro"/>
              <a:sym typeface="Source Sans Pro"/>
            </a:endParaRPr>
          </a:p>
          <a:p>
            <a:pPr marL="0" lvl="0" indent="0" algn="l" rtl="0">
              <a:spcBef>
                <a:spcPts val="0"/>
              </a:spcBef>
              <a:spcAft>
                <a:spcPts val="0"/>
              </a:spcAft>
              <a:buNone/>
            </a:pPr>
            <a:r>
              <a:rPr lang="en-GB">
                <a:solidFill>
                  <a:schemeClr val="dk2"/>
                </a:solidFill>
                <a:latin typeface="Source Sans Pro"/>
                <a:ea typeface="Source Sans Pro"/>
                <a:cs typeface="Source Sans Pro"/>
                <a:sym typeface="Source Sans Pro"/>
              </a:rPr>
              <a:t>Previous work was funded by the </a:t>
            </a:r>
            <a:r>
              <a:rPr lang="en-GB" b="1">
                <a:solidFill>
                  <a:schemeClr val="dk2"/>
                </a:solidFill>
                <a:latin typeface="Source Sans Pro"/>
                <a:ea typeface="Source Sans Pro"/>
                <a:cs typeface="Source Sans Pro"/>
                <a:sym typeface="Source Sans Pro"/>
              </a:rPr>
              <a:t>Wellcome Trust</a:t>
            </a:r>
            <a:r>
              <a:rPr lang="en-GB">
                <a:solidFill>
                  <a:schemeClr val="dk2"/>
                </a:solidFill>
                <a:latin typeface="Source Sans Pro"/>
                <a:ea typeface="Source Sans Pro"/>
                <a:cs typeface="Source Sans Pro"/>
                <a:sym typeface="Source Sans Pro"/>
              </a:rPr>
              <a:t> (project ref. 219700/Z/19/Z)</a:t>
            </a:r>
            <a:endParaRPr sz="1000" b="1">
              <a:solidFill>
                <a:schemeClr val="dk2"/>
              </a:solidFill>
              <a:latin typeface="Source Sans Pro"/>
              <a:ea typeface="Source Sans Pro"/>
              <a:cs typeface="Source Sans Pro"/>
              <a:sym typeface="Source Sans Pr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FFFFFF"/>
      </a:dk1>
      <a:lt1>
        <a:srgbClr val="E7E9EA"/>
      </a:lt1>
      <a:dk2>
        <a:srgbClr val="131E29"/>
      </a:dk2>
      <a:lt2>
        <a:srgbClr val="440099"/>
      </a:lt2>
      <a:accent1>
        <a:srgbClr val="9ADBE8"/>
      </a:accent1>
      <a:accent2>
        <a:srgbClr val="DAA8E2"/>
      </a:accent2>
      <a:accent3>
        <a:srgbClr val="3BD4AE"/>
      </a:accent3>
      <a:accent4>
        <a:srgbClr val="FF9664"/>
      </a:accent4>
      <a:accent5>
        <a:srgbClr val="E1F4F8"/>
      </a:accent5>
      <a:accent6>
        <a:srgbClr val="A1DED2"/>
      </a:accent6>
      <a:hlink>
        <a:srgbClr val="005A8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2408</Words>
  <Application>Microsoft Office PowerPoint</Application>
  <PresentationFormat>On-screen Show (16:9)</PresentationFormat>
  <Paragraphs>120</Paragraphs>
  <Slides>10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Courier New</vt:lpstr>
      <vt:lpstr>Source Sans Pro</vt:lpstr>
      <vt:lpstr>Simple Light</vt:lpstr>
      <vt:lpstr>PowerPoint Presentation</vt:lpstr>
      <vt:lpstr>The Problem: A lack of transparency</vt:lpstr>
      <vt:lpstr>PROV-O: A lightweight ontology</vt:lpstr>
      <vt:lpstr>Step 1: Process Mapping via Stakeholder Engagement and translating the process into PROV-O</vt:lpstr>
      <vt:lpstr>Step 2: Expand the generic PROV-O vocabulary with specific TRE vocabulary</vt:lpstr>
      <vt:lpstr>Steps 3 and 4: Create a machine-readable provenance trace and GUI</vt:lpstr>
      <vt:lpstr>Public Engagement: Our public contributors helped shape the final GUI with key requirements</vt:lpstr>
      <vt:lpstr>Next Steps</vt:lpstr>
      <vt:lpstr>Thank you</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Katherine O'Sullivan</cp:lastModifiedBy>
  <cp:revision>1</cp:revision>
  <dcterms:modified xsi:type="dcterms:W3CDTF">2024-08-16T10:51:44Z</dcterms:modified>
</cp:coreProperties>
</file>